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6" r:id="rId1"/>
  </p:sldMasterIdLst>
  <p:notesMasterIdLst>
    <p:notesMasterId r:id="rId21"/>
  </p:notesMasterIdLst>
  <p:sldIdLst>
    <p:sldId id="256" r:id="rId2"/>
    <p:sldId id="257" r:id="rId3"/>
    <p:sldId id="258" r:id="rId4"/>
    <p:sldId id="259" r:id="rId5"/>
    <p:sldId id="260" r:id="rId6"/>
    <p:sldId id="294" r:id="rId7"/>
    <p:sldId id="261" r:id="rId8"/>
    <p:sldId id="262" r:id="rId9"/>
    <p:sldId id="296" r:id="rId10"/>
    <p:sldId id="297" r:id="rId11"/>
    <p:sldId id="265" r:id="rId12"/>
    <p:sldId id="298" r:id="rId13"/>
    <p:sldId id="299" r:id="rId14"/>
    <p:sldId id="268" r:id="rId15"/>
    <p:sldId id="269" r:id="rId16"/>
    <p:sldId id="270" r:id="rId17"/>
    <p:sldId id="272" r:id="rId18"/>
    <p:sldId id="300" r:id="rId19"/>
    <p:sldId id="273" r:id="rId20"/>
  </p:sldIdLst>
  <p:sldSz cx="9144000" cy="5143500" type="screen16x9"/>
  <p:notesSz cx="6858000" cy="9144000"/>
  <p:embeddedFontLst>
    <p:embeddedFont>
      <p:font typeface="Assistant" pitchFamily="2" charset="-79"/>
      <p:regular r:id="rId22"/>
      <p:bold r:id="rId23"/>
    </p:embeddedFont>
    <p:embeddedFont>
      <p:font typeface="Calibri Light" panose="020F0302020204030204" pitchFamily="34" charset="0"/>
      <p:regular r:id="rId24"/>
      <p:italic r:id="rId25"/>
    </p:embeddedFont>
    <p:embeddedFont>
      <p:font typeface="consolas" panose="020B0609020204030204" pitchFamily="49" charset="0"/>
      <p:regular r:id="rId26"/>
      <p:bold r:id="rId27"/>
      <p:italic r:id="rId28"/>
      <p:boldItalic r:id="rId29"/>
    </p:embeddedFont>
    <p:embeddedFont>
      <p:font typeface="Fira Sans Extra Condensed" panose="020B0604020202020204" charset="0"/>
      <p:regular r:id="rId30"/>
      <p:bold r:id="rId31"/>
      <p:italic r:id="rId32"/>
      <p:boldItalic r:id="rId33"/>
    </p:embeddedFont>
    <p:embeddedFont>
      <p:font typeface="Nunito Sans" panose="00000500000000000000" pitchFamily="2" charset="0"/>
      <p:regular r:id="rId34"/>
      <p:bold r:id="rId35"/>
      <p:italic r:id="rId36"/>
      <p:boldItalic r:id="rId37"/>
    </p:embeddedFont>
    <p:embeddedFont>
      <p:font typeface="Pontano Sans"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CCFF"/>
    <a:srgbClr val="FFFFFF"/>
    <a:srgbClr val="595959"/>
    <a:srgbClr val="7A7A7A"/>
    <a:srgbClr val="191919"/>
    <a:srgbClr val="FFCE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69988" autoAdjust="0"/>
  </p:normalViewPr>
  <p:slideViewPr>
    <p:cSldViewPr snapToGrid="0">
      <p:cViewPr varScale="1">
        <p:scale>
          <a:sx n="138" d="100"/>
          <a:sy n="138" d="100"/>
        </p:scale>
        <p:origin x="138" y="264"/>
      </p:cViewPr>
      <p:guideLst>
        <p:guide pos="5760"/>
        <p:guide pos="4215"/>
        <p:guide orient="horz" pos="162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vi.wikipedia.org/w/index.php?title=Multiset&amp;action=edit&amp;redlink=1" TargetMode="External"/><Relationship Id="rId7" Type="http://schemas.openxmlformats.org/officeDocument/2006/relationships/hyperlink" Target="https://vi.wikipedia.org/wiki/Ph%C3%A2n_lo%E1%BA%A1i_b%E1%BA%B1ng_th%E1%BB%91ng_k%C3%AA"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vi.wikipedia.org/wiki/%C4%90%E1%BA%B7c_tr%C6%B0ng_(nh%E1%BA%ADn_d%E1%BA%A1ng_m%E1%BA%ABu)" TargetMode="External"/><Relationship Id="rId5" Type="http://schemas.openxmlformats.org/officeDocument/2006/relationships/hyperlink" Target="https://vi.wikipedia.org/w/index.php?title=Document_classification&amp;action=edit&amp;redlink=1" TargetMode="External"/><Relationship Id="rId4" Type="http://schemas.openxmlformats.org/officeDocument/2006/relationships/hyperlink" Target="https://vi.wikipedia.org/w/index.php?title=Multiplicity_(mathematics)&amp;action=edit&amp;redlink=1"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kern="1200">
                <a:solidFill>
                  <a:schemeClr val="tx1"/>
                </a:solidFill>
                <a:effectLst/>
                <a:latin typeface="Calibri Light"/>
                <a:ea typeface="+mn-ea"/>
                <a:cs typeface="+mn-cs"/>
              </a:rPr>
              <a:t>Hệ thống cơ sở dữ liệu</a:t>
            </a:r>
            <a:r>
              <a:rPr lang="en-US" sz="1100" kern="1200">
                <a:solidFill>
                  <a:schemeClr val="tx1"/>
                </a:solidFill>
                <a:effectLst/>
                <a:latin typeface="Calibri Light"/>
                <a:ea typeface="+mn-ea"/>
                <a:cs typeface="+mn-cs"/>
              </a:rPr>
              <a:t>, còn được gọi là hệ quản trị cơ sở dữ liệu (DBMS), bao gồm tập hợp dữ liệu có liên quan với nhau, được gọi là cơ sở dữ liệu và một tập hợp các chương trình phần mềm để quản lý và truy cập dữ liệu.</a:t>
            </a:r>
            <a:r>
              <a:rPr lang="en-US" sz="1100" b="1" kern="1200">
                <a:solidFill>
                  <a:schemeClr val="tx1"/>
                </a:solidFill>
                <a:effectLst/>
                <a:latin typeface="Calibri Light"/>
                <a:ea typeface="+mn-ea"/>
                <a:cs typeface="+mn-cs"/>
              </a:rPr>
              <a:t> </a:t>
            </a:r>
            <a:endParaRPr lang="en-VN" sz="1100" kern="1200">
              <a:solidFill>
                <a:schemeClr val="tx1"/>
              </a:solidFill>
              <a:effectLst/>
              <a:latin typeface="Calibri Light"/>
              <a:ea typeface="+mn-ea"/>
              <a:cs typeface="+mn-cs"/>
            </a:endParaRPr>
          </a:p>
          <a:p>
            <a:r>
              <a:rPr lang="en-US" sz="1100" b="1" kern="1200">
                <a:solidFill>
                  <a:schemeClr val="tx1"/>
                </a:solidFill>
                <a:effectLst/>
                <a:latin typeface="Calibri Light"/>
                <a:ea typeface="+mn-ea"/>
                <a:cs typeface="+mn-cs"/>
              </a:rPr>
              <a:t>Nghiên cứu các hệ thống cơ sở dữ liệu</a:t>
            </a:r>
            <a:r>
              <a:rPr lang="en-US" sz="1100" kern="1200">
                <a:solidFill>
                  <a:schemeClr val="tx1"/>
                </a:solidFill>
                <a:effectLst/>
                <a:latin typeface="Calibri Light"/>
                <a:ea typeface="+mn-ea"/>
                <a:cs typeface="+mn-cs"/>
              </a:rPr>
              <a:t> tập trung vào việc tạo, duy trì và sử dụng cơ sở dữ liệu cho các tổ chức và người dùng cuối. Đặc biệt, các nhà nghiên cứu hệ thống cơ sở dữ liệu đã thiết lập những nguyên tắc được đánh giá cao trong mô hình dữ liệu, ngôn ngữ truy vấn, xử lý truy vấn và các phương pháp tối ưu hóa, lưu trữ dữ liệu, phương thức</a:t>
            </a:r>
            <a:r>
              <a:rPr lang="en-US" sz="1100" b="1" kern="1200">
                <a:solidFill>
                  <a:schemeClr val="tx1"/>
                </a:solidFill>
                <a:effectLst/>
                <a:latin typeface="Calibri Light"/>
                <a:ea typeface="+mn-ea"/>
                <a:cs typeface="+mn-cs"/>
              </a:rPr>
              <a:t> Lập chỉ mục </a:t>
            </a:r>
            <a:r>
              <a:rPr lang="en-US" sz="1100" kern="1200">
                <a:solidFill>
                  <a:schemeClr val="tx1"/>
                </a:solidFill>
                <a:effectLst/>
                <a:latin typeface="Calibri Light"/>
                <a:ea typeface="+mn-ea"/>
                <a:cs typeface="+mn-cs"/>
              </a:rPr>
              <a:t>và phương thức truy cập. </a:t>
            </a:r>
            <a:endParaRPr lang="en-VN" sz="1100" kern="1200">
              <a:solidFill>
                <a:schemeClr val="tx1"/>
              </a:solidFill>
              <a:effectLst/>
              <a:latin typeface="Calibri Light"/>
              <a:ea typeface="+mn-ea"/>
              <a:cs typeface="+mn-cs"/>
            </a:endParaRPr>
          </a:p>
          <a:p>
            <a:r>
              <a:rPr lang="en-US" sz="1100" b="1" kern="1200">
                <a:solidFill>
                  <a:schemeClr val="tx1"/>
                </a:solidFill>
                <a:effectLst/>
                <a:latin typeface="Calibri Light"/>
                <a:ea typeface="+mn-ea"/>
                <a:cs typeface="+mn-cs"/>
              </a:rPr>
              <a:t>Hệ thống cơ sở dữ liệu </a:t>
            </a:r>
            <a:r>
              <a:rPr lang="en-US" sz="1100" kern="1200">
                <a:solidFill>
                  <a:schemeClr val="tx1"/>
                </a:solidFill>
                <a:effectLst/>
                <a:latin typeface="Calibri Light"/>
                <a:ea typeface="+mn-ea"/>
                <a:cs typeface="+mn-cs"/>
              </a:rPr>
              <a:t>thường được biết đến với khả năng mở rộng cao trong quá trình xử lý các tập dữ liệu rất lớn và các tập dữ liệu có cấu trúc tương đối. Nhiều phần </a:t>
            </a:r>
            <a:r>
              <a:rPr lang="en-US" sz="1100" b="1" kern="1200">
                <a:solidFill>
                  <a:schemeClr val="tx1"/>
                </a:solidFill>
                <a:effectLst/>
                <a:latin typeface="Calibri Light"/>
                <a:ea typeface="+mn-ea"/>
                <a:cs typeface="+mn-cs"/>
              </a:rPr>
              <a:t>khai thác dữ liệu</a:t>
            </a:r>
            <a:r>
              <a:rPr lang="en-US" sz="1100" kern="1200">
                <a:solidFill>
                  <a:schemeClr val="tx1"/>
                </a:solidFill>
                <a:effectLst/>
                <a:latin typeface="Calibri Light"/>
                <a:ea typeface="+mn-ea"/>
                <a:cs typeface="+mn-cs"/>
              </a:rPr>
              <a:t> cần xử lý các tập dữ liệu lớn hoặc các dữ liệu truyền trực tuyến trong thời gian thực.</a:t>
            </a:r>
            <a:endParaRPr lang="en-VN" sz="1100" kern="1200">
              <a:solidFill>
                <a:schemeClr val="tx1"/>
              </a:solidFill>
              <a:effectLst/>
              <a:latin typeface="Calibri Light"/>
              <a:ea typeface="+mn-ea"/>
              <a:cs typeface="+mn-cs"/>
            </a:endParaRPr>
          </a:p>
          <a:p>
            <a:pPr marL="342900" indent="-342900">
              <a:buFont typeface="Symbol" panose="05050102010706020507" pitchFamily="18" charset="2"/>
              <a:buChar char="Þ"/>
            </a:pPr>
            <a:r>
              <a:rPr lang="en-US" sz="1100" kern="1200">
                <a:solidFill>
                  <a:schemeClr val="tx1"/>
                </a:solidFill>
                <a:effectLst/>
                <a:latin typeface="Calibri Light"/>
                <a:ea typeface="+mn-ea"/>
                <a:cs typeface="+mn-cs"/>
              </a:rPr>
              <a:t>Do đó, </a:t>
            </a:r>
            <a:r>
              <a:rPr lang="en-US" sz="1100" b="1" kern="1200">
                <a:solidFill>
                  <a:schemeClr val="tx1"/>
                </a:solidFill>
                <a:effectLst/>
                <a:latin typeface="Calibri Light"/>
                <a:ea typeface="+mn-ea"/>
                <a:cs typeface="+mn-cs"/>
              </a:rPr>
              <a:t>khai thác dữ liệu</a:t>
            </a:r>
            <a:r>
              <a:rPr lang="en-US" sz="1100" kern="1200">
                <a:solidFill>
                  <a:schemeClr val="tx1"/>
                </a:solidFill>
                <a:effectLst/>
                <a:latin typeface="Calibri Light"/>
                <a:ea typeface="+mn-ea"/>
                <a:cs typeface="+mn-cs"/>
              </a:rPr>
              <a:t> có thể sử dụng tốt những công nghệ của hệ cơ sở dữ liệu để đạt được hiệu quả cao và khả năng mở rộng trên các tập dữ liệu lớn. </a:t>
            </a:r>
          </a:p>
          <a:p>
            <a:pPr marL="342900" indent="-342900">
              <a:buFont typeface="Symbol" panose="05050102010706020507" pitchFamily="18" charset="2"/>
              <a:buChar char="Þ"/>
            </a:pPr>
            <a:r>
              <a:rPr lang="vi-VN" b="0" i="0">
                <a:solidFill>
                  <a:srgbClr val="E8EAED"/>
                </a:solidFill>
                <a:effectLst/>
                <a:latin typeface="consolas" panose="020B0609020204030204" pitchFamily="49" charset="0"/>
              </a:rPr>
              <a:t>“</a:t>
            </a:r>
            <a:r>
              <a:rPr lang="vi-VN" b="0" i="1">
                <a:solidFill>
                  <a:srgbClr val="E8EAED"/>
                </a:solidFill>
                <a:effectLst/>
                <a:latin typeface="consolas" panose="020B0609020204030204" pitchFamily="49" charset="0"/>
              </a:rPr>
              <a:t>Người dùng cuối</a:t>
            </a:r>
            <a:r>
              <a:rPr lang="vi-VN" b="0" i="0">
                <a:solidFill>
                  <a:srgbClr val="E8EAED"/>
                </a:solidFill>
                <a:effectLst/>
                <a:latin typeface="consolas" panose="020B0609020204030204" pitchFamily="49" charset="0"/>
              </a:rPr>
              <a:t>” trong thuật ngữ Marketing còn được gọi là “</a:t>
            </a:r>
            <a:r>
              <a:rPr lang="vi-VN" b="1" i="0">
                <a:solidFill>
                  <a:srgbClr val="E8EAED"/>
                </a:solidFill>
                <a:effectLst/>
                <a:latin typeface="consolas" panose="020B0609020204030204" pitchFamily="49" charset="0"/>
              </a:rPr>
              <a:t>End user</a:t>
            </a:r>
            <a:r>
              <a:rPr lang="vi-VN" b="0" i="0">
                <a:solidFill>
                  <a:srgbClr val="E8EAED"/>
                </a:solidFill>
                <a:effectLst/>
                <a:latin typeface="consolas" panose="020B0609020204030204" pitchFamily="49" charset="0"/>
              </a:rPr>
              <a:t>” dùng để chỉ người tiêu dùng hàng hóa hoặc dịch vụ của một doanh nghiệp</a:t>
            </a:r>
            <a:endParaRPr lang="en-US" b="0" i="0">
              <a:solidFill>
                <a:srgbClr val="E8EAED"/>
              </a:solidFill>
              <a:effectLst/>
              <a:latin typeface="consolas" panose="020B0609020204030204" pitchFamily="49" charset="0"/>
            </a:endParaRPr>
          </a:p>
          <a:p>
            <a:pPr marL="342900" indent="-342900">
              <a:buFont typeface="Symbol" panose="05050102010706020507" pitchFamily="18" charset="2"/>
              <a:buChar char="Þ"/>
            </a:pPr>
            <a:r>
              <a:rPr lang="en-US" sz="1100" b="0" i="0" kern="1200">
                <a:solidFill>
                  <a:srgbClr val="E8EAED"/>
                </a:solidFill>
                <a:effectLst/>
                <a:latin typeface="consolas" panose="020B0609020204030204" pitchFamily="49" charset="0"/>
                <a:ea typeface="+mn-ea"/>
                <a:cs typeface="+mn-cs"/>
              </a:rPr>
              <a:t>My SQL. SQL Server, SQLite. Oracle, Filebase, redis</a:t>
            </a:r>
            <a:endParaRPr lang="en-VN" sz="1100" kern="1200">
              <a:solidFill>
                <a:schemeClr val="tx1"/>
              </a:solidFill>
              <a:effectLst/>
              <a:latin typeface="Calibri Light"/>
              <a:ea typeface="+mn-ea"/>
              <a:cs typeface="+mn-cs"/>
            </a:endParaRPr>
          </a:p>
          <a:p>
            <a:endParaRPr lang="vi-VN"/>
          </a:p>
          <a:p>
            <a:endParaRPr lang="vi-VN"/>
          </a:p>
        </p:txBody>
      </p:sp>
    </p:spTree>
    <p:extLst>
      <p:ext uri="{BB962C8B-B14F-4D97-AF65-F5344CB8AC3E}">
        <p14:creationId xmlns:p14="http://schemas.microsoft.com/office/powerpoint/2010/main" val="478248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 Một </a:t>
            </a:r>
            <a:r>
              <a:rPr lang="en-US" b="1"/>
              <a:t>kho dữ liệu</a:t>
            </a:r>
            <a:r>
              <a:rPr lang="en-US"/>
              <a:t> tích hợp dữ liệu có nguồn gốc từ nhiều nguồn và nhiều khung thời gian khác nhau. Nó hợp nhất dữ liệu trong không gian đa chiều để tạo thành các khối dữ liệu được vật chất hóa một phần. Khối dữ liệu mô hình không chỉ tạo điều kiện cho OLAP trong cơ sở dữ liệu đa chiều mà còn thúc đẩy khai thác dữ liệu đa chiều.</a:t>
            </a:r>
            <a:endParaRPr lang="en-VN"/>
          </a:p>
          <a:p>
            <a:endParaRPr lang="vi-VN"/>
          </a:p>
        </p:txBody>
      </p:sp>
    </p:spTree>
    <p:extLst>
      <p:ext uri="{BB962C8B-B14F-4D97-AF65-F5344CB8AC3E}">
        <p14:creationId xmlns:p14="http://schemas.microsoft.com/office/powerpoint/2010/main" val="2276217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5ef6e01a56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ef6e01a56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spcAft>
                <a:spcPts val="800"/>
              </a:spcAft>
              <a:buFont typeface="Arial" panose="020B0604020202020204" pitchFamily="34" charset="0"/>
              <a:buNone/>
            </a:pPr>
            <a:r>
              <a:rPr lang="vi-VN" sz="1100">
                <a:solidFill>
                  <a:srgbClr val="000000"/>
                </a:solidFill>
                <a:effectLst/>
                <a:latin typeface="Arial" panose="020B0604020202020204" pitchFamily="34" charset="0"/>
                <a:ea typeface="Times New Roman" panose="02020603050405020304" pitchFamily="18" charset="0"/>
              </a:rPr>
              <a:t>Các phương pháp tiếp cận điển hình trong truy xuất thông tin áp dụng các mô hình xác suất.</a:t>
            </a:r>
          </a:p>
          <a:p>
            <a:pPr marL="0" lvl="0" indent="0">
              <a:lnSpc>
                <a:spcPct val="107000"/>
              </a:lnSpc>
              <a:spcAft>
                <a:spcPts val="800"/>
              </a:spcAft>
              <a:buFont typeface="Arial" panose="020B0604020202020204" pitchFamily="34" charset="0"/>
              <a:buNone/>
            </a:pPr>
            <a:r>
              <a:rPr lang="vi-VN" sz="1100">
                <a:solidFill>
                  <a:srgbClr val="000000"/>
                </a:solidFill>
                <a:effectLst/>
                <a:latin typeface="Arial" panose="020B0604020202020204" pitchFamily="34" charset="0"/>
                <a:ea typeface="Times New Roman" panose="02020603050405020304" pitchFamily="18" charset="0"/>
              </a:rPr>
              <a:t>Ví dụ, một tài liệu văn bản có thể được coi là một túi từ, tức là một tập hợp nhiều từ xuất hiện trong tài liệu.</a:t>
            </a:r>
          </a:p>
          <a:p>
            <a:pPr marL="0" lvl="0" indent="0">
              <a:lnSpc>
                <a:spcPct val="107000"/>
              </a:lnSpc>
              <a:spcAft>
                <a:spcPts val="800"/>
              </a:spcAft>
              <a:buFont typeface="Arial" panose="020B0604020202020204" pitchFamily="34" charset="0"/>
              <a:buNone/>
            </a:pPr>
            <a:r>
              <a:rPr lang="vi-VN" sz="1100">
                <a:solidFill>
                  <a:srgbClr val="000000"/>
                </a:solidFill>
                <a:effectLst/>
                <a:latin typeface="Arial" panose="020B0604020202020204" pitchFamily="34" charset="0"/>
                <a:ea typeface="Times New Roman" panose="02020603050405020304" pitchFamily="18" charset="0"/>
              </a:rPr>
              <a:t>  </a:t>
            </a:r>
            <a:r>
              <a:rPr lang="vi-VN" b="0" i="0">
                <a:solidFill>
                  <a:srgbClr val="6C6C6C"/>
                </a:solidFill>
                <a:effectLst/>
                <a:latin typeface="Arial" panose="020B0604020202020204" pitchFamily="34" charset="0"/>
              </a:rPr>
              <a:t>Mô hình hóa ngôn ngữ (LM) là việc sử dụng các kỹ thuật thống kê và xác suất khác nhau để xác định xác suất xuất hiện của một chuỗi các từ nhất định</a:t>
            </a:r>
            <a:r>
              <a:rPr lang="vi-VN" sz="1100">
                <a:solidFill>
                  <a:srgbClr val="000000"/>
                </a:solidFill>
                <a:effectLst/>
                <a:latin typeface="Arial" panose="020B0604020202020204" pitchFamily="34" charset="0"/>
                <a:ea typeface="Times New Roman" panose="02020603050405020304" pitchFamily="18" charset="0"/>
              </a:rPr>
              <a:t> trong tài liệu.</a:t>
            </a:r>
          </a:p>
          <a:p>
            <a:pPr marL="0" lvl="0" indent="0">
              <a:lnSpc>
                <a:spcPct val="107000"/>
              </a:lnSpc>
              <a:spcAft>
                <a:spcPts val="800"/>
              </a:spcAft>
              <a:buFont typeface="Arial" panose="020B0604020202020204" pitchFamily="34" charset="0"/>
              <a:buNone/>
            </a:pPr>
            <a:r>
              <a:rPr lang="vi-VN" sz="1100">
                <a:solidFill>
                  <a:srgbClr val="000000"/>
                </a:solidFill>
                <a:effectLst/>
                <a:latin typeface="Arial" panose="020B0604020202020204" pitchFamily="34" charset="0"/>
                <a:ea typeface="Times New Roman" panose="02020603050405020304" pitchFamily="18" charset="0"/>
              </a:rPr>
              <a:t>  Sự giống nhau giữa hai tài liệu có thể được đo lường bằng sự giống nhau giữa các mô hình ngôn ngữ tương ứng của chúng.</a:t>
            </a:r>
          </a:p>
          <a:p>
            <a:pPr marL="0" lvl="0" indent="0">
              <a:lnSpc>
                <a:spcPct val="107000"/>
              </a:lnSpc>
              <a:spcAft>
                <a:spcPts val="800"/>
              </a:spcAft>
              <a:buFont typeface="Arial" panose="020B0604020202020204" pitchFamily="34" charset="0"/>
              <a:buNone/>
            </a:pPr>
            <a:endParaRPr lang="vi-VN" sz="1100">
              <a:solidFill>
                <a:srgbClr val="000000"/>
              </a:solidFill>
              <a:effectLst/>
              <a:latin typeface="Arial" panose="020B0604020202020204" pitchFamily="34" charset="0"/>
              <a:ea typeface="Times New Roman" panose="02020603050405020304" pitchFamily="18" charset="0"/>
            </a:endParaRPr>
          </a:p>
          <a:p>
            <a:pPr marL="0" lvl="0" indent="0">
              <a:lnSpc>
                <a:spcPct val="107000"/>
              </a:lnSpc>
              <a:spcAft>
                <a:spcPts val="800"/>
              </a:spcAft>
              <a:buFont typeface="Arial" panose="020B0604020202020204" pitchFamily="34" charset="0"/>
              <a:buNone/>
            </a:pPr>
            <a:r>
              <a:rPr lang="vi-VN" sz="1100">
                <a:solidFill>
                  <a:srgbClr val="000000"/>
                </a:solidFill>
                <a:effectLst/>
                <a:latin typeface="Arial" panose="020B0604020202020204" pitchFamily="34" charset="0"/>
                <a:ea typeface="Times New Roman" panose="02020603050405020304" pitchFamily="18" charset="0"/>
              </a:rPr>
              <a:t>Hơn nữa, một chủ đề trong một tập hợp các tài liệu văn bản có thể được mô hình hóa như một xác suất phân biệt đối với từ vựng, được gọi là mô hình chủ đề.</a:t>
            </a:r>
          </a:p>
          <a:p>
            <a:pPr marL="0" lvl="0" indent="0">
              <a:lnSpc>
                <a:spcPct val="107000"/>
              </a:lnSpc>
              <a:spcAft>
                <a:spcPts val="800"/>
              </a:spcAft>
              <a:buFont typeface="Arial" panose="020B0604020202020204" pitchFamily="34" charset="0"/>
              <a:buNone/>
            </a:pPr>
            <a:r>
              <a:rPr lang="vi-VN" sz="1100">
                <a:solidFill>
                  <a:srgbClr val="000000"/>
                </a:solidFill>
                <a:effectLst/>
                <a:latin typeface="Arial" panose="020B0604020202020204" pitchFamily="34" charset="0"/>
                <a:ea typeface="Times New Roman" panose="02020603050405020304" pitchFamily="18" charset="0"/>
              </a:rPr>
              <a:t>  Một tài liệu văn bản, có thể liên quan đến một hoặc nhiều chủ đề, có thể được coi là một hỗn hợp của nhiều mô hình chủ đề.</a:t>
            </a:r>
          </a:p>
          <a:p>
            <a:pPr marL="0" lvl="0" indent="0">
              <a:lnSpc>
                <a:spcPct val="107000"/>
              </a:lnSpc>
              <a:spcAft>
                <a:spcPts val="800"/>
              </a:spcAft>
              <a:buFont typeface="Arial" panose="020B0604020202020204" pitchFamily="34" charset="0"/>
              <a:buNone/>
            </a:pPr>
            <a:r>
              <a:rPr lang="vi-VN" sz="1100">
                <a:solidFill>
                  <a:srgbClr val="000000"/>
                </a:solidFill>
                <a:effectLst/>
                <a:latin typeface="Arial" panose="020B0604020202020204" pitchFamily="34" charset="0"/>
                <a:ea typeface="Times New Roman" panose="02020603050405020304" pitchFamily="18" charset="0"/>
              </a:rPr>
              <a:t>  Bằng cách tích hợp các mô hình truy xuất thông tin và kỹ thuật khai thác dữ liệu, chúng ta có thể tìm thấy các chủ đề chính trong bộ sưu tập tài liệu và đối với mỗi tài liệu trong bộ sưu tập, các chủ đề chính có liên quan.</a:t>
            </a:r>
            <a:endParaRPr lang="en-US" sz="1100">
              <a:solidFill>
                <a:srgbClr val="000000"/>
              </a:solidFill>
              <a:effectLst/>
              <a:latin typeface="Arial" panose="020B0604020202020204" pitchFamily="34" charset="0"/>
              <a:ea typeface="Times New Roman" panose="02020603050405020304" pitchFamily="18" charset="0"/>
            </a:endParaRPr>
          </a:p>
          <a:p>
            <a:pPr marL="0" lvl="0" indent="0">
              <a:lnSpc>
                <a:spcPct val="107000"/>
              </a:lnSpc>
              <a:spcAft>
                <a:spcPts val="800"/>
              </a:spcAft>
              <a:buFont typeface="Arial" panose="020B0604020202020204" pitchFamily="34" charset="0"/>
              <a:buNone/>
            </a:pPr>
            <a:r>
              <a:rPr lang="vi-VN" b="0" i="1">
                <a:solidFill>
                  <a:srgbClr val="4D5156"/>
                </a:solidFill>
                <a:effectLst/>
                <a:latin typeface="arial" panose="020B0604020202020204" pitchFamily="34" charset="0"/>
              </a:rPr>
              <a:t>Trong học máy và xử lý ngôn ngữ tự nhiên, một mô hình chủ đề là một dạng mô hình thống kê dùng để khám phá các tóm tắt "chủ đề" xảy ra trong một tập dữ liệu. </a:t>
            </a:r>
            <a:endParaRPr lang="en-US" sz="1100" i="1">
              <a:solidFill>
                <a:srgbClr val="000000"/>
              </a:solidFill>
              <a:effectLst/>
              <a:latin typeface="Arial" panose="020B0604020202020204" pitchFamily="34" charset="0"/>
              <a:ea typeface="Times New Roman" panose="02020603050405020304" pitchFamily="18" charset="0"/>
            </a:endParaRPr>
          </a:p>
          <a:p>
            <a:pPr marL="0" lvl="0" indent="0">
              <a:lnSpc>
                <a:spcPct val="107000"/>
              </a:lnSpc>
              <a:spcAft>
                <a:spcPts val="800"/>
              </a:spcAft>
              <a:buFont typeface="Arial" panose="020B0604020202020204" pitchFamily="34" charset="0"/>
              <a:buNone/>
            </a:pPr>
            <a:r>
              <a:rPr lang="en-US" sz="1100">
                <a:solidFill>
                  <a:srgbClr val="000000"/>
                </a:solidFill>
                <a:effectLst/>
                <a:latin typeface="Arial" panose="020B0604020202020204" pitchFamily="34" charset="0"/>
                <a:ea typeface="Times New Roman" panose="02020603050405020304" pitchFamily="18" charset="0"/>
              </a:rPr>
              <a:t>Một văn bản tài liệu có thể là một (bag-of-words)</a:t>
            </a:r>
            <a:endParaRPr lang="en-US" sz="1100" b="0">
              <a:solidFill>
                <a:schemeClr val="tx1"/>
              </a:solidFill>
              <a:effectLst/>
              <a:latin typeface="Times New Roman" panose="02020603050405020304" pitchFamily="18" charset="0"/>
              <a:ea typeface="Times New Roman" panose="02020603050405020304" pitchFamily="18" charset="0"/>
            </a:endParaRPr>
          </a:p>
          <a:p>
            <a:pPr marL="0" lvl="0" indent="0">
              <a:lnSpc>
                <a:spcPct val="107000"/>
              </a:lnSpc>
              <a:spcAft>
                <a:spcPts val="800"/>
              </a:spcAft>
              <a:buFont typeface="Arial" panose="020B0604020202020204" pitchFamily="34" charset="0"/>
              <a:buNone/>
            </a:pPr>
            <a:r>
              <a:rPr lang="en-US" sz="1100" b="0">
                <a:solidFill>
                  <a:schemeClr val="tx1"/>
                </a:solidFill>
                <a:effectLst/>
                <a:latin typeface="Times New Roman" panose="02020603050405020304" pitchFamily="18" charset="0"/>
                <a:ea typeface="Times New Roman" panose="02020603050405020304" pitchFamily="18" charset="0"/>
              </a:rPr>
              <a:t>- </a:t>
            </a:r>
            <a:r>
              <a:rPr lang="en-US" sz="1100" b="1">
                <a:solidFill>
                  <a:srgbClr val="202122"/>
                </a:solidFill>
                <a:effectLst/>
                <a:latin typeface="Arial" panose="020B0604020202020204" pitchFamily="34" charset="0"/>
                <a:ea typeface="Times New Roman" panose="02020603050405020304" pitchFamily="18" charset="0"/>
              </a:rPr>
              <a:t>Túi từ </a:t>
            </a:r>
            <a:r>
              <a:rPr lang="vi-VN" sz="1100" b="1">
                <a:solidFill>
                  <a:srgbClr val="202122"/>
                </a:solidFill>
                <a:effectLst/>
                <a:latin typeface="Arial" panose="020B0604020202020204" pitchFamily="34" charset="0"/>
                <a:ea typeface="Times New Roman" panose="02020603050405020304" pitchFamily="18" charset="0"/>
              </a:rPr>
              <a:t>(bag-of-words)</a:t>
            </a:r>
            <a:r>
              <a:rPr lang="vi-VN" sz="1100">
                <a:solidFill>
                  <a:srgbClr val="202122"/>
                </a:solidFill>
                <a:effectLst/>
                <a:latin typeface="Arial" panose="020B0604020202020204" pitchFamily="34" charset="0"/>
                <a:ea typeface="Times New Roman" panose="02020603050405020304" pitchFamily="18" charset="0"/>
              </a:rPr>
              <a:t>  Trong mô hình này, một văn bản (chẳng hạn như một câu hoặc một tài liệu) được thể hiện dưới dạng </a:t>
            </a:r>
            <a:r>
              <a:rPr lang="vi-VN" sz="1100" u="sng">
                <a:solidFill>
                  <a:srgbClr val="DD3333"/>
                </a:solidFill>
                <a:effectLst/>
                <a:latin typeface="Arial" panose="020B0604020202020204" pitchFamily="34" charset="0"/>
                <a:ea typeface="Times New Roman" panose="02020603050405020304" pitchFamily="18" charset="0"/>
                <a:hlinkClick r:id="rId3" tooltip="Multiset (trang chưa được viết)"/>
              </a:rPr>
              <a:t>túi (multiset)</a:t>
            </a:r>
            <a:r>
              <a:rPr lang="vi-VN" sz="1100">
                <a:solidFill>
                  <a:srgbClr val="202122"/>
                </a:solidFill>
                <a:effectLst/>
                <a:latin typeface="Arial" panose="020B0604020202020204" pitchFamily="34" charset="0"/>
                <a:ea typeface="Times New Roman" panose="02020603050405020304" pitchFamily="18" charset="0"/>
              </a:rPr>
              <a:t> chứa các từ của nó, không quan tâm đến ngữ pháp và thậm chí trật tự từ nhưng vẫn giữ </a:t>
            </a:r>
            <a:r>
              <a:rPr lang="vi-VN" sz="1100" u="sng">
                <a:solidFill>
                  <a:srgbClr val="DD3333"/>
                </a:solidFill>
                <a:effectLst/>
                <a:latin typeface="Arial" panose="020B0604020202020204" pitchFamily="34" charset="0"/>
                <a:ea typeface="Times New Roman" panose="02020603050405020304" pitchFamily="18" charset="0"/>
                <a:hlinkClick r:id="rId4" tooltip="Multiplicity (mathematics) (trang chưa được viết)"/>
              </a:rPr>
              <a:t>tính đa dạng</a:t>
            </a:r>
            <a:r>
              <a:rPr lang="vi-VN" sz="1100">
                <a:solidFill>
                  <a:srgbClr val="202122"/>
                </a:solidFill>
                <a:effectLst/>
                <a:latin typeface="Arial" panose="020B0604020202020204" pitchFamily="34" charset="0"/>
                <a:ea typeface="Times New Roman" panose="02020603050405020304" pitchFamily="18" charset="0"/>
              </a:rPr>
              <a:t>. </a:t>
            </a:r>
            <a:endParaRPr lang="vi-VN" sz="1100">
              <a:effectLst/>
              <a:latin typeface="Times New Roman" panose="02020603050405020304" pitchFamily="18" charset="0"/>
              <a:ea typeface="Times New Roman" panose="02020603050405020304" pitchFamily="18" charset="0"/>
            </a:endParaRPr>
          </a:p>
          <a:p>
            <a:pPr>
              <a:spcBef>
                <a:spcPts val="600"/>
              </a:spcBef>
              <a:spcAft>
                <a:spcPts val="600"/>
              </a:spcAft>
            </a:pPr>
            <a:r>
              <a:rPr lang="en-US" sz="1100">
                <a:solidFill>
                  <a:srgbClr val="202122"/>
                </a:solidFill>
                <a:effectLst/>
                <a:latin typeface="Arial" panose="020B0604020202020204" pitchFamily="34" charset="0"/>
                <a:ea typeface="Times New Roman" panose="02020603050405020304" pitchFamily="18" charset="0"/>
              </a:rPr>
              <a:t>- </a:t>
            </a:r>
            <a:r>
              <a:rPr lang="vi-VN" sz="1100">
                <a:solidFill>
                  <a:srgbClr val="202122"/>
                </a:solidFill>
                <a:effectLst/>
                <a:latin typeface="Arial" panose="020B0604020202020204" pitchFamily="34" charset="0"/>
                <a:ea typeface="Times New Roman" panose="02020603050405020304" pitchFamily="18" charset="0"/>
              </a:rPr>
              <a:t>Mô hình túi từ thường được sử dụng trong các phương pháp </a:t>
            </a:r>
            <a:r>
              <a:rPr lang="vi-VN" sz="1100" u="sng">
                <a:solidFill>
                  <a:srgbClr val="DD3333"/>
                </a:solidFill>
                <a:effectLst/>
                <a:latin typeface="Arial" panose="020B0604020202020204" pitchFamily="34" charset="0"/>
                <a:ea typeface="Times New Roman" panose="02020603050405020304" pitchFamily="18" charset="0"/>
                <a:hlinkClick r:id="rId5" tooltip="Document classification (trang chưa được viết)"/>
              </a:rPr>
              <a:t>phân loại tài liệu</a:t>
            </a:r>
            <a:r>
              <a:rPr lang="vi-VN" sz="1100">
                <a:solidFill>
                  <a:srgbClr val="202122"/>
                </a:solidFill>
                <a:effectLst/>
                <a:latin typeface="Arial" panose="020B0604020202020204" pitchFamily="34" charset="0"/>
                <a:ea typeface="Times New Roman" panose="02020603050405020304" pitchFamily="18" charset="0"/>
              </a:rPr>
              <a:t> trong đó sự xuất hiện (tần suất) của mỗi từ được sử dụng như một </a:t>
            </a:r>
            <a:r>
              <a:rPr lang="vi-VN" sz="1100" u="sng">
                <a:solidFill>
                  <a:srgbClr val="0645AD"/>
                </a:solidFill>
                <a:effectLst/>
                <a:latin typeface="Arial" panose="020B0604020202020204" pitchFamily="34" charset="0"/>
                <a:ea typeface="Times New Roman" panose="02020603050405020304" pitchFamily="18" charset="0"/>
                <a:hlinkClick r:id="rId6" tooltip="Đặc trưng (nhận dạng mẫu)"/>
              </a:rPr>
              <a:t>đặc trưng</a:t>
            </a:r>
            <a:r>
              <a:rPr lang="vi-VN" sz="1100">
                <a:solidFill>
                  <a:srgbClr val="202122"/>
                </a:solidFill>
                <a:effectLst/>
                <a:latin typeface="Arial" panose="020B0604020202020204" pitchFamily="34" charset="0"/>
                <a:ea typeface="Times New Roman" panose="02020603050405020304" pitchFamily="18" charset="0"/>
              </a:rPr>
              <a:t> để đào tạo máy </a:t>
            </a:r>
            <a:r>
              <a:rPr lang="vi-VN" sz="1100" u="sng">
                <a:solidFill>
                  <a:srgbClr val="0645AD"/>
                </a:solidFill>
                <a:effectLst/>
                <a:latin typeface="Arial" panose="020B0604020202020204" pitchFamily="34" charset="0"/>
                <a:ea typeface="Times New Roman" panose="02020603050405020304" pitchFamily="18" charset="0"/>
                <a:hlinkClick r:id="rId7" tooltip="Phân loại bằng thống kê"/>
              </a:rPr>
              <a:t>phân loại</a:t>
            </a:r>
            <a:endParaRPr lang="vi-VN" sz="1100">
              <a:effectLst/>
              <a:latin typeface="Times New Roman" panose="02020603050405020304" pitchFamily="18" charset="0"/>
              <a:ea typeface="Times New Roman" panose="02020603050405020304" pitchFamily="18" charset="0"/>
            </a:endParaRPr>
          </a:p>
          <a:p>
            <a:r>
              <a:rPr lang="en-US" sz="1100">
                <a:solidFill>
                  <a:srgbClr val="000000"/>
                </a:solidFill>
                <a:effectLst/>
                <a:latin typeface="Arial" panose="020B0604020202020204" pitchFamily="34" charset="0"/>
                <a:ea typeface="Times New Roman" panose="02020603050405020304" pitchFamily="18" charset="0"/>
              </a:rPr>
              <a:t>- Mô hình xác suất yêu cầu một tập dữ liệu đào tạo bao gồm một tập hợp các tài liệu được đánh giá có liên quan đến một tập hợp các truy vấn của người dung.</a:t>
            </a:r>
          </a:p>
          <a:p>
            <a:r>
              <a:rPr lang="en-US" sz="1100">
                <a:solidFill>
                  <a:srgbClr val="000000"/>
                </a:solidFill>
                <a:effectLst/>
                <a:latin typeface="Arial" panose="020B0604020202020204" pitchFamily="34" charset="0"/>
                <a:ea typeface="Times New Roman" panose="02020603050405020304" pitchFamily="18" charset="0"/>
              </a:rPr>
              <a:t>Một tài liệu thì có thể có 1 hoặc nhiều chủ để. Bằng cách tích hợp các mô hình truy xuất thông tin và kỹ thuật khai thác dữ liệu, chúng ta có thể tìm thấy các chủ đề chính</a:t>
            </a:r>
            <a:endParaRPr lang="vi-VN"/>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e4b937d39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e4b937d39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t>Là một </a:t>
            </a:r>
            <a:r>
              <a:rPr lang="en-US"/>
              <a:t>lĩnh vực</a:t>
            </a:r>
            <a:r>
              <a:rPr lang="vi-VN"/>
              <a:t> hướng ứng dụng cao, </a:t>
            </a:r>
            <a:r>
              <a:rPr lang="en-US" b="1" i="1"/>
              <a:t>K</a:t>
            </a:r>
            <a:r>
              <a:rPr lang="vi-VN" b="1" i="1"/>
              <a:t>hai </a:t>
            </a:r>
            <a:r>
              <a:rPr lang="en-US" b="1" i="1"/>
              <a:t>phá</a:t>
            </a:r>
            <a:r>
              <a:rPr lang="vi-VN" b="1" i="1"/>
              <a:t> dữ liệu</a:t>
            </a:r>
            <a:r>
              <a:rPr lang="vi-VN" i="1"/>
              <a:t> </a:t>
            </a:r>
            <a:r>
              <a:rPr lang="vi-VN"/>
              <a:t>đã kết hợp nhiều kỹ thuật từ các lĩnh vực khác như</a:t>
            </a:r>
            <a:r>
              <a:rPr lang="en-US"/>
              <a:t>: </a:t>
            </a:r>
          </a:p>
          <a:p>
            <a:r>
              <a:rPr lang="en-US" i="1" u="none"/>
              <a:t>	</a:t>
            </a:r>
            <a:r>
              <a:rPr lang="vi-VN" i="1" u="sng"/>
              <a:t>thống kê</a:t>
            </a:r>
            <a:r>
              <a:rPr lang="vi-VN"/>
              <a:t>, </a:t>
            </a:r>
            <a:r>
              <a:rPr lang="vi-VN" i="1" u="sng"/>
              <a:t>học máy,</a:t>
            </a:r>
            <a:r>
              <a:rPr lang="vi-VN" i="1" u="none"/>
              <a:t> </a:t>
            </a:r>
            <a:r>
              <a:rPr lang="vi-VN" i="1" u="sng"/>
              <a:t>nhận dạng mẫu</a:t>
            </a:r>
            <a:r>
              <a:rPr lang="vi-VN"/>
              <a:t>, </a:t>
            </a:r>
            <a:r>
              <a:rPr lang="vi-VN" i="1" u="sng"/>
              <a:t>hệ thống cơ sở dữ liệu </a:t>
            </a:r>
            <a:r>
              <a:rPr lang="vi-VN"/>
              <a:t>và </a:t>
            </a:r>
            <a:r>
              <a:rPr lang="vi-VN" i="1" u="sng"/>
              <a:t>kho dữ liệu</a:t>
            </a:r>
            <a:r>
              <a:rPr lang="vi-VN"/>
              <a:t>, </a:t>
            </a:r>
            <a:endParaRPr lang="en-US"/>
          </a:p>
          <a:p>
            <a:r>
              <a:rPr lang="en-US" i="1" u="none"/>
              <a:t>	</a:t>
            </a:r>
            <a:r>
              <a:rPr lang="vi-VN" i="1" u="sng"/>
              <a:t>truy xuất thông tin</a:t>
            </a:r>
            <a:r>
              <a:rPr lang="vi-VN"/>
              <a:t>, </a:t>
            </a:r>
            <a:r>
              <a:rPr lang="vi-VN" i="1" u="sng"/>
              <a:t>trực quan hóa</a:t>
            </a:r>
            <a:r>
              <a:rPr lang="vi-VN"/>
              <a:t>, </a:t>
            </a:r>
            <a:r>
              <a:rPr lang="vi-VN" i="1" u="sng"/>
              <a:t>thuật toán</a:t>
            </a:r>
            <a:r>
              <a:rPr lang="vi-VN"/>
              <a:t>, </a:t>
            </a:r>
            <a:r>
              <a:rPr lang="vi-VN" i="1" u="sng"/>
              <a:t>tính toán hiệu suất cao </a:t>
            </a:r>
            <a:r>
              <a:rPr lang="vi-VN"/>
              <a:t>và </a:t>
            </a:r>
            <a:r>
              <a:rPr lang="vi-VN" i="1" u="sng"/>
              <a:t>nhiều lĩnh vực ứng dụng </a:t>
            </a:r>
            <a:r>
              <a:rPr lang="vi-VN"/>
              <a:t>( Hình 1.1).</a:t>
            </a:r>
            <a:endParaRPr lang="en-US"/>
          </a:p>
          <a:p>
            <a:r>
              <a:rPr lang="vi-VN"/>
              <a:t>Bản chất liên </a:t>
            </a:r>
            <a:r>
              <a:rPr lang="en-US"/>
              <a:t>ngành</a:t>
            </a:r>
            <a:r>
              <a:rPr lang="vi-VN"/>
              <a:t> của nghiên cứu</a:t>
            </a:r>
            <a:r>
              <a:rPr lang="en-US"/>
              <a:t> </a:t>
            </a:r>
            <a:r>
              <a:rPr lang="vi-VN"/>
              <a:t>và phát triển khai </a:t>
            </a:r>
            <a:r>
              <a:rPr lang="en-US"/>
              <a:t>phá</a:t>
            </a:r>
            <a:r>
              <a:rPr lang="vi-VN"/>
              <a:t> dữ liệu đóng góp đáng kể vào sự thành công của khai </a:t>
            </a:r>
            <a:r>
              <a:rPr lang="en-US"/>
              <a:t>phá</a:t>
            </a:r>
            <a:r>
              <a:rPr lang="vi-VN"/>
              <a:t> dữ liệu và các ứng dụng mở rộng.</a:t>
            </a:r>
            <a:endParaRPr lang="en-US"/>
          </a:p>
          <a:p>
            <a:r>
              <a:rPr lang="vi-VN"/>
              <a:t>Trong phần này, chúng t</a:t>
            </a:r>
            <a:r>
              <a:rPr lang="en-US"/>
              <a:t>a</a:t>
            </a:r>
            <a:r>
              <a:rPr lang="vi-VN"/>
              <a:t> </a:t>
            </a:r>
            <a:r>
              <a:rPr lang="en-US"/>
              <a:t>xem xét</a:t>
            </a:r>
            <a:r>
              <a:rPr lang="vi-VN"/>
              <a:t> các ví dụ</a:t>
            </a:r>
            <a:r>
              <a:rPr lang="en-US"/>
              <a:t> </a:t>
            </a:r>
            <a:r>
              <a:rPr lang="vi-VN"/>
              <a:t>của một số lĩnh vực </a:t>
            </a:r>
            <a:r>
              <a:rPr lang="vi-VN" i="1"/>
              <a:t>ảnh hưởng mạnh mẽ</a:t>
            </a:r>
            <a:r>
              <a:rPr lang="vi-VN"/>
              <a:t> đến sự phát triển của các phương pháp khai </a:t>
            </a:r>
            <a:r>
              <a:rPr lang="en-US"/>
              <a:t>phá</a:t>
            </a:r>
            <a:r>
              <a:rPr lang="vi-VN"/>
              <a:t> dữ liệu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b="1">
                <a:latin typeface="Times New Roman" panose="02020603050405020304" pitchFamily="18" charset="0"/>
                <a:cs typeface="Times New Roman" panose="02020603050405020304" pitchFamily="18" charset="0"/>
              </a:rPr>
              <a:t>- Statistics model </a:t>
            </a:r>
            <a:r>
              <a:rPr lang="en-US">
                <a:latin typeface="Times New Roman" panose="02020603050405020304" pitchFamily="18" charset="0"/>
                <a:cs typeface="Times New Roman" panose="02020603050405020304" pitchFamily="18" charset="0"/>
              </a:rPr>
              <a:t>(</a:t>
            </a:r>
            <a:r>
              <a:rPr lang="en-US" i="1">
                <a:latin typeface="Times New Roman" panose="02020603050405020304" pitchFamily="18" charset="0"/>
                <a:cs typeface="Times New Roman" panose="02020603050405020304" pitchFamily="18" charset="0"/>
              </a:rPr>
              <a:t>Mô hình thống kê</a:t>
            </a:r>
            <a:r>
              <a:rPr lang="en-US">
                <a:latin typeface="Times New Roman" panose="02020603050405020304" pitchFamily="18" charset="0"/>
                <a:cs typeface="Times New Roman" panose="02020603050405020304" pitchFamily="18" charset="0"/>
              </a:rPr>
              <a:t>) là một tập hợp các hàm toán học mô tả hành vi của các đối tượng trong lớp mục tiêu dưới dạng các biến ngẫu nhiên và phân phối xác suất liên quan của chúng. </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 Các tác vụ khai phá dữ liệu có thể được xây dựng dựa trên các mô hình thống kê. </a:t>
            </a:r>
            <a:endParaRPr lang="ru-RU" sz="1600">
              <a:latin typeface="Times New Roman" panose="02020603050405020304" pitchFamily="18" charset="0"/>
              <a:cs typeface="Times New Roman" panose="02020603050405020304" pitchFamily="18" charset="0"/>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US"/>
          </a:p>
          <a:p>
            <a:pPr marL="0" marR="0" lvl="0" indent="0" algn="l" defTabSz="914217" rtl="0" eaLnBrk="1" fontAlgn="auto" latinLnBrk="0" hangingPunct="1">
              <a:lnSpc>
                <a:spcPct val="100000"/>
              </a:lnSpc>
              <a:spcBef>
                <a:spcPts val="0"/>
              </a:spcBef>
              <a:spcAft>
                <a:spcPts val="0"/>
              </a:spcAft>
              <a:buClrTx/>
              <a:buSzTx/>
              <a:buFontTx/>
              <a:buNone/>
              <a:tabLst/>
              <a:defRPr/>
            </a:pPr>
            <a:r>
              <a:rPr lang="en-US"/>
              <a:t>- Mô hình thống kê được sử dụng rộng rãi để lập mô hình dữ liệu và các lớp dữ liệu.</a:t>
            </a:r>
            <a:r>
              <a:rPr lang="en-VN" sz="1000"/>
              <a:t> </a:t>
            </a:r>
            <a:endParaRPr lang="en-US" sz="1100" kern="1200">
              <a:solidFill>
                <a:schemeClr val="tx1"/>
              </a:solidFill>
              <a:effectLst/>
              <a:latin typeface="Calibri Light"/>
              <a:ea typeface="+mn-ea"/>
              <a:cs typeface="+mn-cs"/>
            </a:endParaRPr>
          </a:p>
          <a:p>
            <a:pPr marL="171450" marR="0" lvl="0" indent="-171450" algn="l" defTabSz="914217" rtl="0" eaLnBrk="1" fontAlgn="auto" latinLnBrk="0" hangingPunct="1">
              <a:lnSpc>
                <a:spcPct val="100000"/>
              </a:lnSpc>
              <a:spcBef>
                <a:spcPts val="0"/>
              </a:spcBef>
              <a:spcAft>
                <a:spcPts val="0"/>
              </a:spcAft>
              <a:buClrTx/>
              <a:buSzTx/>
              <a:buFontTx/>
              <a:buChar char="-"/>
              <a:tabLst/>
              <a:defRPr/>
            </a:pPr>
            <a:r>
              <a:rPr lang="en-US" sz="1100" kern="1200">
                <a:solidFill>
                  <a:schemeClr val="tx1"/>
                </a:solidFill>
                <a:effectLst/>
                <a:latin typeface="Calibri Light"/>
                <a:ea typeface="+mn-ea"/>
                <a:cs typeface="+mn-cs"/>
              </a:rPr>
              <a:t>Ví dụ: </a:t>
            </a:r>
            <a:br>
              <a:rPr lang="en-US" sz="1100" kern="1200">
                <a:solidFill>
                  <a:schemeClr val="tx1"/>
                </a:solidFill>
                <a:effectLst/>
                <a:latin typeface="Calibri Light"/>
                <a:ea typeface="+mn-ea"/>
                <a:cs typeface="+mn-cs"/>
              </a:rPr>
            </a:br>
            <a:r>
              <a:rPr lang="en-US" sz="1100" kern="1200">
                <a:solidFill>
                  <a:schemeClr val="tx1"/>
                </a:solidFill>
                <a:effectLst/>
                <a:latin typeface="Calibri Light"/>
                <a:ea typeface="+mn-ea"/>
                <a:cs typeface="+mn-cs"/>
              </a:rPr>
              <a:t>Trong các tác vụ khai phá dữ liệu như đặc trưng và phân loại dữ liệu, có thể xây dựng các mô hình thống kê của các lớp mục tiêu. Nói cách khác, các mô hình thống kê như vậy có thể là kết quả của một nhiệm vụ khai phá dữ liệu.</a:t>
            </a:r>
          </a:p>
          <a:p>
            <a:pPr marL="171450" marR="0" lvl="0" indent="-171450" algn="l" defTabSz="914217" rtl="0" eaLnBrk="1" fontAlgn="auto" latinLnBrk="0" hangingPunct="1">
              <a:lnSpc>
                <a:spcPct val="100000"/>
              </a:lnSpc>
              <a:spcBef>
                <a:spcPts val="0"/>
              </a:spcBef>
              <a:spcAft>
                <a:spcPts val="0"/>
              </a:spcAft>
              <a:buClrTx/>
              <a:buSzTx/>
              <a:buFontTx/>
              <a:buChar char="-"/>
              <a:tabLst/>
              <a:defRPr/>
            </a:pPr>
            <a:endParaRPr lang="en-VN" sz="1100" kern="120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Calibri Light"/>
                <a:ea typeface="+mn-ea"/>
                <a:cs typeface="+mn-cs"/>
              </a:rPr>
              <a:t>- Ví dụ, chúng ta có thể sử dụng thống kê để lập mô hình nhiễu và các giá trị dữ liệu bị thiếu. Sau đó, khi khai thác các mẫu trong một tập dữ liệu lớn, quá trình khai thác dữ liệu có thể sử dụng mô hình để giúp xác định và xử lý các giá trị bị nhiễu hoặc bị thiếu trong dữ liệu</a:t>
            </a:r>
            <a:endParaRPr lang="en-VN" sz="1100" kern="1200">
              <a:solidFill>
                <a:schemeClr val="tx1"/>
              </a:solidFill>
              <a:effectLst/>
              <a:latin typeface="Calibri Light"/>
              <a:ea typeface="+mn-ea"/>
              <a:cs typeface="+mn-cs"/>
            </a:endParaRPr>
          </a:p>
          <a:p>
            <a:endParaRPr lang="en-VN"/>
          </a:p>
          <a:p>
            <a:endParaRPr lang="vi-VN"/>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a:solidFill>
                  <a:schemeClr val="lt1"/>
                </a:solidFill>
                <a:latin typeface="Nunito Sans" panose="00000500000000000000" pitchFamily="2" charset="0"/>
              </a:rPr>
              <a:t>Nghiên cứu thống kê phát triển các công cụ để dự đoán và dự báo bằng cách sử dụng dữ liệu và các mô hình thống kê.</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a:latin typeface="Nunito Sans" panose="00000500000000000000" pitchFamily="2" charset="0"/>
              </a:rPr>
              <a:t>Thống kê hữu ích để khai thác các mẫu khác nhau từ dữ liệu cũng như để hiểu các cơ chế cơ bản tạo ra và ảnh hưởng đến các mẫu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a:solidFill>
                  <a:schemeClr val="lt1"/>
                </a:solidFill>
                <a:latin typeface="Nunito Sans" panose="00000500000000000000" pitchFamily="2" charset="0"/>
              </a:rPr>
              <a:t>Thống kê tham chiếu mô hình hóa dữ liệu theo cách tính đến tính ngẫu nhiên và không chắc chắn trong các quan sát và được sử dụng để rút ra các suy luận về quá trình hoặc dân số đang được điều tra</a:t>
            </a:r>
            <a:endParaRPr lang="en-US" sz="1100">
              <a:solidFill>
                <a:schemeClr val="lt1"/>
              </a:solidFill>
              <a:latin typeface="Nunito Sans"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a:latin typeface="Nunito Sans" panose="00000500000000000000" pitchFamily="2" charset="0"/>
              </a:rPr>
              <a:t>Phương pháp thống kê cũng có thể được sử dụng để xác minh kết quả khai phá dữ liệu.</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i="0" u="none" strike="noStrike">
                <a:solidFill>
                  <a:srgbClr val="000000"/>
                </a:solidFill>
                <a:effectLst/>
                <a:latin typeface="Times New Roman" panose="02020603050405020304" pitchFamily="18" charset="0"/>
              </a:rPr>
              <a:t>Bên cạnh đó phương pháp thống kê cung gặp nhiều thách thức. Thông thường, một thách thức nghiêm trọng là làm thế nào để mở rộng một phương pháp thống kê trên một tập dữ liệu lớn. Nhiều phương pháp thống kê có độ phức tạp cao trong tính toán. Khi các phương pháp này được áp dụng trên các tập dữ liệu lớn cũng được phân phối trên nhiều trang web logic hoặc vật lý, các thuật toán nên được thiết kế và điều chỉnh cẩn thận để giảm chi phí tính toán. Thách thức này thậm chí còn trở nên khó khăn hơn đối với các ứng dụng trực tuyến, chẳng hạn như đề xuất truy vấn trực tuyến trong công cụ tìm kiếm, nơi yêu cầu khai thác dữ liệu để liên tục xử lý nhanh chóng, theo thời gian thực các luồng dữ liệu.</a:t>
            </a:r>
            <a:endParaRPr lang="en-VN"/>
          </a:p>
        </p:txBody>
      </p:sp>
    </p:spTree>
    <p:extLst>
      <p:ext uri="{BB962C8B-B14F-4D97-AF65-F5344CB8AC3E}">
        <p14:creationId xmlns:p14="http://schemas.microsoft.com/office/powerpoint/2010/main" val="414945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Học máy </a:t>
            </a:r>
            <a:r>
              <a:rPr lang="en-US" b="1"/>
              <a:t>(Machine Learning)</a:t>
            </a:r>
            <a:r>
              <a:rPr lang="en-US"/>
              <a:t> là một lĩnh vực của trí tuệ nhân tạo liên quan đến việc nghiên cứu và xây dựng các kĩ thuật cho phép các hệ thống “học” tự động từ dữ liệu để giải quyết những vấn đề cụ thể.</a:t>
            </a:r>
            <a:endParaRPr lang="en-US" sz="1100" kern="1200">
              <a:solidFill>
                <a:schemeClr val="tx1"/>
              </a:solidFill>
              <a:effectLst/>
              <a:latin typeface="Calibri Light"/>
              <a:ea typeface="+mn-ea"/>
              <a:cs typeface="+mn-cs"/>
            </a:endParaRPr>
          </a:p>
          <a:p>
            <a:r>
              <a:rPr lang="en-US" sz="1100" kern="1200">
                <a:solidFill>
                  <a:schemeClr val="tx1"/>
                </a:solidFill>
                <a:effectLst/>
                <a:latin typeface="Calibri Light"/>
                <a:ea typeface="+mn-ea"/>
                <a:cs typeface="+mn-cs"/>
              </a:rPr>
              <a:t>Ví dụ như các máy có thể “học” cách phân loại thư điện tử xem có phải thư rác (spam) hay không và tự động xếp thư vào thư mục tương ứng.</a:t>
            </a:r>
            <a:endParaRPr lang="en-VN" sz="1100" kern="1200">
              <a:solidFill>
                <a:schemeClr val="tx1"/>
              </a:solidFill>
              <a:effectLst/>
              <a:latin typeface="Calibri Light"/>
              <a:ea typeface="+mn-ea"/>
              <a:cs typeface="+mn-cs"/>
            </a:endParaRPr>
          </a:p>
          <a:p>
            <a:endParaRPr lang="vi-VN"/>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Tx/>
              <a:buChar char="-"/>
            </a:pPr>
            <a:r>
              <a:rPr lang="en-US" sz="1600" b="1" i="0" u="sng">
                <a:solidFill>
                  <a:srgbClr val="000000"/>
                </a:solidFill>
                <a:effectLst/>
                <a:latin typeface="Times New Roman" panose="02020603050405020304" pitchFamily="18" charset="0"/>
              </a:rPr>
              <a:t>Supervised learning (học có giám sát) </a:t>
            </a:r>
            <a:r>
              <a:rPr lang="en-US" sz="1100"/>
              <a:t>Là thuật toán dự đoán đầu ra (outcome) của một dữ liệu mới (new input) dựa trên các cặp (</a:t>
            </a:r>
            <a:r>
              <a:rPr lang="en-US" sz="1100" i="1"/>
              <a:t>input, outcome</a:t>
            </a:r>
            <a:r>
              <a:rPr lang="en-US" sz="1100"/>
              <a:t>) đã biết từ trước. Cặp dữ liệu này còn được gọi là (</a:t>
            </a:r>
            <a:r>
              <a:rPr lang="en-US" sz="1100" i="1"/>
              <a:t>data, label</a:t>
            </a:r>
            <a:r>
              <a:rPr lang="en-US" sz="1100"/>
              <a:t>), tức (</a:t>
            </a:r>
            <a:r>
              <a:rPr lang="en-US" sz="1100" i="1"/>
              <a:t>dữ liệu, nhãn</a:t>
            </a:r>
            <a:r>
              <a:rPr lang="en-US" sz="1100"/>
              <a:t>). Supervised learning là nhóm phổ biến nhất trong các thuật toán Machine Learning</a:t>
            </a:r>
          </a:p>
          <a:p>
            <a:pPr marL="171450" indent="-171450">
              <a:buFontTx/>
              <a:buChar char="-"/>
            </a:pPr>
            <a:endParaRPr lang="en-US" sz="1100"/>
          </a:p>
          <a:p>
            <a:pPr marL="171450" indent="-171450">
              <a:buFontTx/>
              <a:buChar char="-"/>
            </a:pPr>
            <a:r>
              <a:rPr lang="en-US" sz="1600" b="1" i="0" u="sng">
                <a:solidFill>
                  <a:srgbClr val="000000"/>
                </a:solidFill>
                <a:effectLst/>
                <a:latin typeface="Times New Roman" panose="02020603050405020304" pitchFamily="18" charset="0"/>
              </a:rPr>
              <a:t>Unsupervised learning (học không giám sát)</a:t>
            </a:r>
            <a:r>
              <a:rPr lang="en-US" sz="1100"/>
              <a:t>Trong thuật toán này, chúng ta không biết được đầu ra (outcome) hay nhãn (label) tương ứng mà chỉ có dữ liệu đầu vào (input). Thuật toán unsupervised learning sẽ dựa vào cấu trúc dữ liệu để thực hiện một công việc nào đó, ví dụ như phân nhóm (clustering) hoặc giảm số chiều của dữ liệu (dimension reduction) để thuận tiện trong việc lưu trữ và tính toán.</a:t>
            </a:r>
            <a:br>
              <a:rPr lang="en-US" sz="1100" u="sng"/>
            </a:br>
            <a:r>
              <a:rPr lang="en-US" sz="1100"/>
              <a:t>- Một cách toán học, Unsupervised learning là khi chúng ta chỉ có dữ liệu vào X mà không biết nhãn Y tương ứng.</a:t>
            </a:r>
            <a:br>
              <a:rPr lang="en-US" sz="1100"/>
            </a:br>
            <a:r>
              <a:rPr lang="en-US" sz="1100"/>
              <a:t>- Những thuật toán loại này được gọi là Unsupervised Learning vì không giống như Supervised Learning, chúng ta không biết câu trả lời chính xác cho mỗi dữ liệu đầu vào.</a:t>
            </a:r>
          </a:p>
          <a:p>
            <a:pPr marL="171450" indent="-171450">
              <a:buFontTx/>
              <a:buChar char="-"/>
            </a:pPr>
            <a:endParaRPr lang="en-US" sz="1100"/>
          </a:p>
          <a:p>
            <a:pPr marL="171450" marR="0" lvl="0" indent="-171450" algn="l" defTabSz="914217" rtl="0" eaLnBrk="1" fontAlgn="auto" latinLnBrk="0" hangingPunct="1">
              <a:lnSpc>
                <a:spcPct val="100000"/>
              </a:lnSpc>
              <a:spcBef>
                <a:spcPts val="0"/>
              </a:spcBef>
              <a:spcAft>
                <a:spcPts val="0"/>
              </a:spcAft>
              <a:buClrTx/>
              <a:buSzTx/>
              <a:buFontTx/>
              <a:buChar char="-"/>
              <a:tabLst/>
              <a:defRPr/>
            </a:pPr>
            <a:r>
              <a:rPr lang="en-US" sz="1100"/>
              <a:t>- </a:t>
            </a:r>
            <a:r>
              <a:rPr lang="en-US" sz="1100" b="1"/>
              <a:t>Học bán giám sát </a:t>
            </a:r>
            <a:r>
              <a:rPr lang="en-US" sz="1100"/>
              <a:t>sử dụng cả dữ liệu đã gán nhãn và chưa gán nhãn để huấn luyện – điển hình là một lượng nhỏ dữ liệu có gán nhãn cũng với lượng lớn dữ liệu chưa gán nhãn. Những bài toán thuộc nhóm này đứng giữa 2 nhóm học không giám sát (Unsupervised Learning) và học có giám sát (Supervised Learning).</a:t>
            </a:r>
          </a:p>
          <a:p>
            <a:pPr marL="171450" marR="0" lvl="0" indent="-171450" algn="l" defTabSz="914217" rtl="0" eaLnBrk="1" fontAlgn="auto" latinLnBrk="0" hangingPunct="1">
              <a:lnSpc>
                <a:spcPct val="100000"/>
              </a:lnSpc>
              <a:spcBef>
                <a:spcPts val="0"/>
              </a:spcBef>
              <a:spcAft>
                <a:spcPts val="0"/>
              </a:spcAft>
              <a:buClrTx/>
              <a:buSzTx/>
              <a:buFontTx/>
              <a:buChar char="-"/>
              <a:tabLst/>
              <a:defRPr/>
            </a:pPr>
            <a:endParaRPr lang="en-US" sz="1100" b="1"/>
          </a:p>
          <a:p>
            <a:pPr marL="171450" marR="0" lvl="0" indent="-171450" algn="l" defTabSz="914217" rtl="0" eaLnBrk="1" fontAlgn="auto" latinLnBrk="0" hangingPunct="1">
              <a:lnSpc>
                <a:spcPct val="100000"/>
              </a:lnSpc>
              <a:spcBef>
                <a:spcPts val="0"/>
              </a:spcBef>
              <a:spcAft>
                <a:spcPts val="0"/>
              </a:spcAft>
              <a:buClrTx/>
              <a:buSzTx/>
              <a:buFontTx/>
              <a:buChar char="-"/>
              <a:tabLst/>
              <a:defRPr/>
            </a:pPr>
            <a:r>
              <a:rPr lang="en-US" sz="1100"/>
              <a:t>- </a:t>
            </a:r>
            <a:r>
              <a:rPr lang="en-US" sz="1100" b="1"/>
              <a:t>Học chủ động </a:t>
            </a:r>
            <a:r>
              <a:rPr lang="en-US" sz="1100"/>
              <a:t>là một dạng học máy bán giám sát, trong đó thuật toán có thể lựa chọn dữ liệu mà nó muốn học từ đó. Với cách tiếp cận này, chương trình có thể chủ động truy vấn nguồn cấp quyền, người lập trình hoặc tập dữ liệu có nhãn, để tìm hiểu dự đoán chính xác cho một vấn đề nhất định.</a:t>
            </a:r>
            <a:br>
              <a:rPr lang="en-US" sz="1100"/>
            </a:br>
            <a:r>
              <a:rPr lang="en-US" sz="1100" b="1"/>
              <a:t>- Mục tiêu</a:t>
            </a:r>
            <a:r>
              <a:rPr lang="en-US" sz="1100"/>
              <a:t> của phương pháp học lặp đi lặp lại này là để tăng tốc trong quá trình học, đặc biệt là khi không có tập dữ liệu có nhãn lớn để thực hiện các phương pháp học có giám sát truyền thống.</a:t>
            </a:r>
            <a:endParaRPr lang="ru-RU" sz="1100" b="1"/>
          </a:p>
          <a:p>
            <a:pPr marL="0" lvl="0" indent="0" algn="l" rtl="0">
              <a:spcBef>
                <a:spcPts val="0"/>
              </a:spcBef>
              <a:spcAft>
                <a:spcPts val="0"/>
              </a:spcAft>
              <a:buNone/>
            </a:pPr>
            <a:endParaRPr/>
          </a:p>
        </p:txBody>
      </p:sp>
    </p:spTree>
    <p:extLst>
      <p:ext uri="{BB962C8B-B14F-4D97-AF65-F5344CB8AC3E}">
        <p14:creationId xmlns:p14="http://schemas.microsoft.com/office/powerpoint/2010/main" val="3652636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a:buNone/>
              <a:defRPr sz="3000">
                <a:solidFill>
                  <a:schemeClr val="lt1"/>
                </a:solidFill>
                <a:latin typeface="Nunito Sans"/>
                <a:ea typeface="Nunito Sans"/>
                <a:cs typeface="Nunito Sans"/>
                <a:sym typeface="Nunito Sans"/>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a:buNone/>
              <a:defRPr sz="1400" b="0">
                <a:latin typeface="Nunito Sans"/>
                <a:ea typeface="Nunito Sans"/>
                <a:cs typeface="Nunito Sans"/>
                <a:sym typeface="Nunito Sans"/>
              </a:defRPr>
            </a:lvl1pPr>
            <a:lvl2pPr lvl="1" algn="r" rtl="0">
              <a:spcBef>
                <a:spcPts val="0"/>
              </a:spcBef>
              <a:spcAft>
                <a:spcPts val="0"/>
              </a:spcAft>
              <a:buSzPts val="1400"/>
              <a:buFont typeface="Nunito Sans"/>
              <a:buNone/>
              <a:defRPr sz="1400" b="0">
                <a:latin typeface="Nunito Sans"/>
                <a:ea typeface="Nunito Sans"/>
                <a:cs typeface="Nunito Sans"/>
                <a:sym typeface="Nunito Sans"/>
              </a:defRPr>
            </a:lvl2pPr>
            <a:lvl3pPr lvl="2" algn="r" rtl="0">
              <a:spcBef>
                <a:spcPts val="0"/>
              </a:spcBef>
              <a:spcAft>
                <a:spcPts val="0"/>
              </a:spcAft>
              <a:buSzPts val="1400"/>
              <a:buFont typeface="Nunito Sans"/>
              <a:buNone/>
              <a:defRPr sz="1400" b="0">
                <a:latin typeface="Nunito Sans"/>
                <a:ea typeface="Nunito Sans"/>
                <a:cs typeface="Nunito Sans"/>
                <a:sym typeface="Nunito Sans"/>
              </a:defRPr>
            </a:lvl3pPr>
            <a:lvl4pPr lvl="3" algn="r" rtl="0">
              <a:spcBef>
                <a:spcPts val="0"/>
              </a:spcBef>
              <a:spcAft>
                <a:spcPts val="0"/>
              </a:spcAft>
              <a:buSzPts val="1400"/>
              <a:buFont typeface="Nunito Sans"/>
              <a:buNone/>
              <a:defRPr sz="1400" b="0">
                <a:latin typeface="Nunito Sans"/>
                <a:ea typeface="Nunito Sans"/>
                <a:cs typeface="Nunito Sans"/>
                <a:sym typeface="Nunito Sans"/>
              </a:defRPr>
            </a:lvl4pPr>
            <a:lvl5pPr lvl="4" algn="r" rtl="0">
              <a:spcBef>
                <a:spcPts val="0"/>
              </a:spcBef>
              <a:spcAft>
                <a:spcPts val="0"/>
              </a:spcAft>
              <a:buSzPts val="1400"/>
              <a:buFont typeface="Nunito Sans"/>
              <a:buNone/>
              <a:defRPr sz="1400" b="0">
                <a:latin typeface="Nunito Sans"/>
                <a:ea typeface="Nunito Sans"/>
                <a:cs typeface="Nunito Sans"/>
                <a:sym typeface="Nunito Sans"/>
              </a:defRPr>
            </a:lvl5pPr>
            <a:lvl6pPr lvl="5" algn="r" rtl="0">
              <a:spcBef>
                <a:spcPts val="0"/>
              </a:spcBef>
              <a:spcAft>
                <a:spcPts val="0"/>
              </a:spcAft>
              <a:buSzPts val="1400"/>
              <a:buFont typeface="Nunito Sans"/>
              <a:buNone/>
              <a:defRPr sz="1400" b="0">
                <a:latin typeface="Nunito Sans"/>
                <a:ea typeface="Nunito Sans"/>
                <a:cs typeface="Nunito Sans"/>
                <a:sym typeface="Nunito Sans"/>
              </a:defRPr>
            </a:lvl6pPr>
            <a:lvl7pPr lvl="6" algn="r" rtl="0">
              <a:spcBef>
                <a:spcPts val="0"/>
              </a:spcBef>
              <a:spcAft>
                <a:spcPts val="0"/>
              </a:spcAft>
              <a:buSzPts val="1400"/>
              <a:buFont typeface="Nunito Sans"/>
              <a:buNone/>
              <a:defRPr sz="1400" b="0">
                <a:latin typeface="Nunito Sans"/>
                <a:ea typeface="Nunito Sans"/>
                <a:cs typeface="Nunito Sans"/>
                <a:sym typeface="Nunito Sans"/>
              </a:defRPr>
            </a:lvl7pPr>
            <a:lvl8pPr lvl="7" algn="r" rtl="0">
              <a:spcBef>
                <a:spcPts val="0"/>
              </a:spcBef>
              <a:spcAft>
                <a:spcPts val="0"/>
              </a:spcAft>
              <a:buSzPts val="1400"/>
              <a:buFont typeface="Nunito Sans"/>
              <a:buNone/>
              <a:defRPr sz="1400" b="0">
                <a:latin typeface="Nunito Sans"/>
                <a:ea typeface="Nunito Sans"/>
                <a:cs typeface="Nunito Sans"/>
                <a:sym typeface="Nunito Sans"/>
              </a:defRPr>
            </a:lvl8pPr>
            <a:lvl9pPr lvl="8" algn="r" rtl="0">
              <a:spcBef>
                <a:spcPts val="0"/>
              </a:spcBef>
              <a:spcAft>
                <a:spcPts val="0"/>
              </a:spcAft>
              <a:buSzPts val="1400"/>
              <a:buFont typeface="Nunito Sans"/>
              <a:buNone/>
              <a:defRPr sz="1400" b="0">
                <a:latin typeface="Nunito Sans"/>
                <a:ea typeface="Nunito Sans"/>
                <a:cs typeface="Nunito Sans"/>
                <a:sym typeface="Nunito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2">
  <p:cSld name="CUSTOM_15">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a:buNone/>
              <a:defRPr sz="1400" b="0">
                <a:latin typeface="Nunito Sans"/>
                <a:ea typeface="Nunito Sans"/>
                <a:cs typeface="Nunito Sans"/>
                <a:sym typeface="Nunito Sans"/>
              </a:defRPr>
            </a:lvl1pPr>
            <a:lvl2pPr lvl="1" algn="r" rtl="0">
              <a:spcBef>
                <a:spcPts val="0"/>
              </a:spcBef>
              <a:spcAft>
                <a:spcPts val="0"/>
              </a:spcAft>
              <a:buSzPts val="1400"/>
              <a:buFont typeface="Nunito Sans"/>
              <a:buNone/>
              <a:defRPr sz="1400" b="0">
                <a:latin typeface="Nunito Sans"/>
                <a:ea typeface="Nunito Sans"/>
                <a:cs typeface="Nunito Sans"/>
                <a:sym typeface="Nunito Sans"/>
              </a:defRPr>
            </a:lvl2pPr>
            <a:lvl3pPr lvl="2" algn="r" rtl="0">
              <a:spcBef>
                <a:spcPts val="0"/>
              </a:spcBef>
              <a:spcAft>
                <a:spcPts val="0"/>
              </a:spcAft>
              <a:buSzPts val="1400"/>
              <a:buFont typeface="Nunito Sans"/>
              <a:buNone/>
              <a:defRPr sz="1400" b="0">
                <a:latin typeface="Nunito Sans"/>
                <a:ea typeface="Nunito Sans"/>
                <a:cs typeface="Nunito Sans"/>
                <a:sym typeface="Nunito Sans"/>
              </a:defRPr>
            </a:lvl3pPr>
            <a:lvl4pPr lvl="3" algn="r" rtl="0">
              <a:spcBef>
                <a:spcPts val="0"/>
              </a:spcBef>
              <a:spcAft>
                <a:spcPts val="0"/>
              </a:spcAft>
              <a:buSzPts val="1400"/>
              <a:buFont typeface="Nunito Sans"/>
              <a:buNone/>
              <a:defRPr sz="1400" b="0">
                <a:latin typeface="Nunito Sans"/>
                <a:ea typeface="Nunito Sans"/>
                <a:cs typeface="Nunito Sans"/>
                <a:sym typeface="Nunito Sans"/>
              </a:defRPr>
            </a:lvl4pPr>
            <a:lvl5pPr lvl="4" algn="r" rtl="0">
              <a:spcBef>
                <a:spcPts val="0"/>
              </a:spcBef>
              <a:spcAft>
                <a:spcPts val="0"/>
              </a:spcAft>
              <a:buSzPts val="1400"/>
              <a:buFont typeface="Nunito Sans"/>
              <a:buNone/>
              <a:defRPr sz="1400" b="0">
                <a:latin typeface="Nunito Sans"/>
                <a:ea typeface="Nunito Sans"/>
                <a:cs typeface="Nunito Sans"/>
                <a:sym typeface="Nunito Sans"/>
              </a:defRPr>
            </a:lvl5pPr>
            <a:lvl6pPr lvl="5" algn="r" rtl="0">
              <a:spcBef>
                <a:spcPts val="0"/>
              </a:spcBef>
              <a:spcAft>
                <a:spcPts val="0"/>
              </a:spcAft>
              <a:buSzPts val="1400"/>
              <a:buFont typeface="Nunito Sans"/>
              <a:buNone/>
              <a:defRPr sz="1400" b="0">
                <a:latin typeface="Nunito Sans"/>
                <a:ea typeface="Nunito Sans"/>
                <a:cs typeface="Nunito Sans"/>
                <a:sym typeface="Nunito Sans"/>
              </a:defRPr>
            </a:lvl6pPr>
            <a:lvl7pPr lvl="6" algn="r" rtl="0">
              <a:spcBef>
                <a:spcPts val="0"/>
              </a:spcBef>
              <a:spcAft>
                <a:spcPts val="0"/>
              </a:spcAft>
              <a:buSzPts val="1400"/>
              <a:buFont typeface="Nunito Sans"/>
              <a:buNone/>
              <a:defRPr sz="1400" b="0">
                <a:latin typeface="Nunito Sans"/>
                <a:ea typeface="Nunito Sans"/>
                <a:cs typeface="Nunito Sans"/>
                <a:sym typeface="Nunito Sans"/>
              </a:defRPr>
            </a:lvl7pPr>
            <a:lvl8pPr lvl="7" algn="r" rtl="0">
              <a:spcBef>
                <a:spcPts val="0"/>
              </a:spcBef>
              <a:spcAft>
                <a:spcPts val="0"/>
              </a:spcAft>
              <a:buSzPts val="1400"/>
              <a:buFont typeface="Nunito Sans"/>
              <a:buNone/>
              <a:defRPr sz="1400" b="0">
                <a:latin typeface="Nunito Sans"/>
                <a:ea typeface="Nunito Sans"/>
                <a:cs typeface="Nunito Sans"/>
                <a:sym typeface="Nunito Sans"/>
              </a:defRPr>
            </a:lvl8pPr>
            <a:lvl9pPr lvl="8" algn="r" rtl="0">
              <a:spcBef>
                <a:spcPts val="0"/>
              </a:spcBef>
              <a:spcAft>
                <a:spcPts val="0"/>
              </a:spcAft>
              <a:buSzPts val="1400"/>
              <a:buFont typeface="Nunito Sans"/>
              <a:buNone/>
              <a:defRPr sz="1400" b="0">
                <a:latin typeface="Nunito Sans"/>
                <a:ea typeface="Nunito Sans"/>
                <a:cs typeface="Nunito Sans"/>
                <a:sym typeface="Nunito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USTOM_14">
    <p:spTree>
      <p:nvGrpSpPr>
        <p:cNvPr id="1" name="Shape 93"/>
        <p:cNvGrpSpPr/>
        <p:nvPr/>
      </p:nvGrpSpPr>
      <p:grpSpPr>
        <a:xfrm>
          <a:off x="0" y="0"/>
          <a:ext cx="0" cy="0"/>
          <a:chOff x="0" y="0"/>
          <a:chExt cx="0" cy="0"/>
        </a:xfrm>
      </p:grpSpPr>
      <p:sp>
        <p:nvSpPr>
          <p:cNvPr id="94" name="Google Shape;94;p15"/>
          <p:cNvSpPr/>
          <p:nvPr/>
        </p:nvSpPr>
        <p:spPr>
          <a:xfrm>
            <a:off x="-64300" y="1073700"/>
            <a:ext cx="9251875" cy="4108375"/>
          </a:xfrm>
          <a:custGeom>
            <a:avLst/>
            <a:gdLst/>
            <a:ahLst/>
            <a:cxnLst/>
            <a:rect l="l" t="t" r="r" b="b"/>
            <a:pathLst>
              <a:path w="370075" h="164335" extrusionOk="0">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a:spLocks noGrp="1"/>
          </p:cNvSpPr>
          <p:nvPr>
            <p:ph type="body" idx="1"/>
          </p:nvPr>
        </p:nvSpPr>
        <p:spPr>
          <a:xfrm>
            <a:off x="2780100" y="2134800"/>
            <a:ext cx="35838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1"/>
              </a:buClr>
              <a:buSzPts val="1100"/>
              <a:buChar char="●"/>
              <a:defRPr sz="1100">
                <a:solidFill>
                  <a:schemeClr val="lt1"/>
                </a:solidFill>
              </a:defRPr>
            </a:lvl1pPr>
            <a:lvl2pPr marL="914400" lvl="1" indent="-298450" rtl="0">
              <a:spcBef>
                <a:spcPts val="1600"/>
              </a:spcBef>
              <a:spcAft>
                <a:spcPts val="0"/>
              </a:spcAft>
              <a:buClr>
                <a:schemeClr val="lt1"/>
              </a:buClr>
              <a:buSzPts val="1100"/>
              <a:buChar char="○"/>
              <a:defRPr sz="1100">
                <a:solidFill>
                  <a:schemeClr val="lt1"/>
                </a:solidFill>
              </a:defRPr>
            </a:lvl2pPr>
            <a:lvl3pPr marL="1371600" lvl="2" indent="-298450" rtl="0">
              <a:spcBef>
                <a:spcPts val="1600"/>
              </a:spcBef>
              <a:spcAft>
                <a:spcPts val="0"/>
              </a:spcAft>
              <a:buClr>
                <a:schemeClr val="lt1"/>
              </a:buClr>
              <a:buSzPts val="1100"/>
              <a:buChar char="■"/>
              <a:defRPr sz="1100">
                <a:solidFill>
                  <a:schemeClr val="lt1"/>
                </a:solidFill>
              </a:defRPr>
            </a:lvl3pPr>
            <a:lvl4pPr marL="1828800" lvl="3" indent="-298450" rtl="0">
              <a:spcBef>
                <a:spcPts val="1600"/>
              </a:spcBef>
              <a:spcAft>
                <a:spcPts val="0"/>
              </a:spcAft>
              <a:buClr>
                <a:schemeClr val="lt1"/>
              </a:buClr>
              <a:buSzPts val="1100"/>
              <a:buChar char="●"/>
              <a:defRPr sz="1100">
                <a:solidFill>
                  <a:schemeClr val="lt1"/>
                </a:solidFill>
              </a:defRPr>
            </a:lvl4pPr>
            <a:lvl5pPr marL="2286000" lvl="4" indent="-298450" rtl="0">
              <a:spcBef>
                <a:spcPts val="1600"/>
              </a:spcBef>
              <a:spcAft>
                <a:spcPts val="0"/>
              </a:spcAft>
              <a:buClr>
                <a:schemeClr val="lt1"/>
              </a:buClr>
              <a:buSzPts val="1100"/>
              <a:buChar char="○"/>
              <a:defRPr sz="1100">
                <a:solidFill>
                  <a:schemeClr val="lt1"/>
                </a:solidFill>
              </a:defRPr>
            </a:lvl5pPr>
            <a:lvl6pPr marL="2743200" lvl="5" indent="-298450" rtl="0">
              <a:spcBef>
                <a:spcPts val="1600"/>
              </a:spcBef>
              <a:spcAft>
                <a:spcPts val="0"/>
              </a:spcAft>
              <a:buClr>
                <a:schemeClr val="lt1"/>
              </a:buClr>
              <a:buSzPts val="1100"/>
              <a:buChar char="■"/>
              <a:defRPr sz="1100">
                <a:solidFill>
                  <a:schemeClr val="lt1"/>
                </a:solidFill>
              </a:defRPr>
            </a:lvl6pPr>
            <a:lvl7pPr marL="3200400" lvl="6" indent="-298450" rtl="0">
              <a:spcBef>
                <a:spcPts val="1600"/>
              </a:spcBef>
              <a:spcAft>
                <a:spcPts val="0"/>
              </a:spcAft>
              <a:buClr>
                <a:schemeClr val="lt1"/>
              </a:buClr>
              <a:buSzPts val="1100"/>
              <a:buChar char="●"/>
              <a:defRPr sz="1100">
                <a:solidFill>
                  <a:schemeClr val="lt1"/>
                </a:solidFill>
              </a:defRPr>
            </a:lvl7pPr>
            <a:lvl8pPr marL="3657600" lvl="7" indent="-298450" rtl="0">
              <a:spcBef>
                <a:spcPts val="1600"/>
              </a:spcBef>
              <a:spcAft>
                <a:spcPts val="0"/>
              </a:spcAft>
              <a:buClr>
                <a:schemeClr val="lt1"/>
              </a:buClr>
              <a:buSzPts val="1100"/>
              <a:buChar char="○"/>
              <a:defRPr sz="1100">
                <a:solidFill>
                  <a:schemeClr val="lt1"/>
                </a:solidFill>
              </a:defRPr>
            </a:lvl8pPr>
            <a:lvl9pPr marL="4114800" lvl="8" indent="-298450" rtl="0">
              <a:spcBef>
                <a:spcPts val="1600"/>
              </a:spcBef>
              <a:spcAft>
                <a:spcPts val="1600"/>
              </a:spcAft>
              <a:buClr>
                <a:schemeClr val="lt1"/>
              </a:buClr>
              <a:buSzPts val="1100"/>
              <a:buChar char="■"/>
              <a:defRPr sz="1100">
                <a:solidFill>
                  <a:schemeClr val="lt1"/>
                </a:solidFill>
              </a:defRPr>
            </a:lvl9pPr>
          </a:lstStyle>
          <a:p>
            <a:endParaRPr/>
          </a:p>
        </p:txBody>
      </p:sp>
      <p:sp>
        <p:nvSpPr>
          <p:cNvPr id="96" name="Google Shape;96;p15"/>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a:buNone/>
              <a:defRPr sz="1400" b="0">
                <a:latin typeface="Nunito Sans"/>
                <a:ea typeface="Nunito Sans"/>
                <a:cs typeface="Nunito Sans"/>
                <a:sym typeface="Nunito Sans"/>
              </a:defRPr>
            </a:lvl1pPr>
            <a:lvl2pPr lvl="1" algn="r" rtl="0">
              <a:spcBef>
                <a:spcPts val="0"/>
              </a:spcBef>
              <a:spcAft>
                <a:spcPts val="0"/>
              </a:spcAft>
              <a:buSzPts val="1400"/>
              <a:buFont typeface="Nunito Sans"/>
              <a:buNone/>
              <a:defRPr sz="1400" b="0">
                <a:latin typeface="Nunito Sans"/>
                <a:ea typeface="Nunito Sans"/>
                <a:cs typeface="Nunito Sans"/>
                <a:sym typeface="Nunito Sans"/>
              </a:defRPr>
            </a:lvl2pPr>
            <a:lvl3pPr lvl="2" algn="r" rtl="0">
              <a:spcBef>
                <a:spcPts val="0"/>
              </a:spcBef>
              <a:spcAft>
                <a:spcPts val="0"/>
              </a:spcAft>
              <a:buSzPts val="1400"/>
              <a:buFont typeface="Nunito Sans"/>
              <a:buNone/>
              <a:defRPr sz="1400" b="0">
                <a:latin typeface="Nunito Sans"/>
                <a:ea typeface="Nunito Sans"/>
                <a:cs typeface="Nunito Sans"/>
                <a:sym typeface="Nunito Sans"/>
              </a:defRPr>
            </a:lvl3pPr>
            <a:lvl4pPr lvl="3" algn="r" rtl="0">
              <a:spcBef>
                <a:spcPts val="0"/>
              </a:spcBef>
              <a:spcAft>
                <a:spcPts val="0"/>
              </a:spcAft>
              <a:buSzPts val="1400"/>
              <a:buFont typeface="Nunito Sans"/>
              <a:buNone/>
              <a:defRPr sz="1400" b="0">
                <a:latin typeface="Nunito Sans"/>
                <a:ea typeface="Nunito Sans"/>
                <a:cs typeface="Nunito Sans"/>
                <a:sym typeface="Nunito Sans"/>
              </a:defRPr>
            </a:lvl4pPr>
            <a:lvl5pPr lvl="4" algn="r" rtl="0">
              <a:spcBef>
                <a:spcPts val="0"/>
              </a:spcBef>
              <a:spcAft>
                <a:spcPts val="0"/>
              </a:spcAft>
              <a:buSzPts val="1400"/>
              <a:buFont typeface="Nunito Sans"/>
              <a:buNone/>
              <a:defRPr sz="1400" b="0">
                <a:latin typeface="Nunito Sans"/>
                <a:ea typeface="Nunito Sans"/>
                <a:cs typeface="Nunito Sans"/>
                <a:sym typeface="Nunito Sans"/>
              </a:defRPr>
            </a:lvl5pPr>
            <a:lvl6pPr lvl="5" algn="r" rtl="0">
              <a:spcBef>
                <a:spcPts val="0"/>
              </a:spcBef>
              <a:spcAft>
                <a:spcPts val="0"/>
              </a:spcAft>
              <a:buSzPts val="1400"/>
              <a:buFont typeface="Nunito Sans"/>
              <a:buNone/>
              <a:defRPr sz="1400" b="0">
                <a:latin typeface="Nunito Sans"/>
                <a:ea typeface="Nunito Sans"/>
                <a:cs typeface="Nunito Sans"/>
                <a:sym typeface="Nunito Sans"/>
              </a:defRPr>
            </a:lvl6pPr>
            <a:lvl7pPr lvl="6" algn="r" rtl="0">
              <a:spcBef>
                <a:spcPts val="0"/>
              </a:spcBef>
              <a:spcAft>
                <a:spcPts val="0"/>
              </a:spcAft>
              <a:buSzPts val="1400"/>
              <a:buFont typeface="Nunito Sans"/>
              <a:buNone/>
              <a:defRPr sz="1400" b="0">
                <a:latin typeface="Nunito Sans"/>
                <a:ea typeface="Nunito Sans"/>
                <a:cs typeface="Nunito Sans"/>
                <a:sym typeface="Nunito Sans"/>
              </a:defRPr>
            </a:lvl7pPr>
            <a:lvl8pPr lvl="7" algn="r" rtl="0">
              <a:spcBef>
                <a:spcPts val="0"/>
              </a:spcBef>
              <a:spcAft>
                <a:spcPts val="0"/>
              </a:spcAft>
              <a:buSzPts val="1400"/>
              <a:buFont typeface="Nunito Sans"/>
              <a:buNone/>
              <a:defRPr sz="1400" b="0">
                <a:latin typeface="Nunito Sans"/>
                <a:ea typeface="Nunito Sans"/>
                <a:cs typeface="Nunito Sans"/>
                <a:sym typeface="Nunito Sans"/>
              </a:defRPr>
            </a:lvl8pPr>
            <a:lvl9pPr lvl="8" algn="r" rtl="0">
              <a:spcBef>
                <a:spcPts val="0"/>
              </a:spcBef>
              <a:spcAft>
                <a:spcPts val="0"/>
              </a:spcAft>
              <a:buSzPts val="1400"/>
              <a:buFont typeface="Nunito Sans"/>
              <a:buNone/>
              <a:defRPr sz="1400" b="0">
                <a:latin typeface="Nunito Sans"/>
                <a:ea typeface="Nunito Sans"/>
                <a:cs typeface="Nunito Sans"/>
                <a:sym typeface="Nunito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1pPr>
            <a:lvl2pPr lvl="1" algn="r" rtl="0">
              <a:spcBef>
                <a:spcPts val="0"/>
              </a:spcBef>
              <a:spcAft>
                <a:spcPts val="0"/>
              </a:spcAft>
              <a:buSzPts val="1400"/>
              <a:buFont typeface="Nunito Sans"/>
              <a:buNone/>
              <a:defRPr sz="1400" b="0">
                <a:latin typeface="Nunito Sans"/>
                <a:ea typeface="Nunito Sans"/>
                <a:cs typeface="Nunito Sans"/>
                <a:sym typeface="Nunito Sans"/>
              </a:defRPr>
            </a:lvl2pPr>
            <a:lvl3pPr lvl="2" algn="r" rtl="0">
              <a:spcBef>
                <a:spcPts val="0"/>
              </a:spcBef>
              <a:spcAft>
                <a:spcPts val="0"/>
              </a:spcAft>
              <a:buSzPts val="1400"/>
              <a:buFont typeface="Nunito Sans"/>
              <a:buNone/>
              <a:defRPr sz="1400" b="0">
                <a:latin typeface="Nunito Sans"/>
                <a:ea typeface="Nunito Sans"/>
                <a:cs typeface="Nunito Sans"/>
                <a:sym typeface="Nunito Sans"/>
              </a:defRPr>
            </a:lvl3pPr>
            <a:lvl4pPr lvl="3" algn="r" rtl="0">
              <a:spcBef>
                <a:spcPts val="0"/>
              </a:spcBef>
              <a:spcAft>
                <a:spcPts val="0"/>
              </a:spcAft>
              <a:buSzPts val="1400"/>
              <a:buFont typeface="Nunito Sans"/>
              <a:buNone/>
              <a:defRPr sz="1400" b="0">
                <a:latin typeface="Nunito Sans"/>
                <a:ea typeface="Nunito Sans"/>
                <a:cs typeface="Nunito Sans"/>
                <a:sym typeface="Nunito Sans"/>
              </a:defRPr>
            </a:lvl4pPr>
            <a:lvl5pPr lvl="4" algn="r" rtl="0">
              <a:spcBef>
                <a:spcPts val="0"/>
              </a:spcBef>
              <a:spcAft>
                <a:spcPts val="0"/>
              </a:spcAft>
              <a:buSzPts val="1400"/>
              <a:buFont typeface="Nunito Sans"/>
              <a:buNone/>
              <a:defRPr sz="1400" b="0">
                <a:latin typeface="Nunito Sans"/>
                <a:ea typeface="Nunito Sans"/>
                <a:cs typeface="Nunito Sans"/>
                <a:sym typeface="Nunito Sans"/>
              </a:defRPr>
            </a:lvl5pPr>
            <a:lvl6pPr lvl="5" algn="r" rtl="0">
              <a:spcBef>
                <a:spcPts val="0"/>
              </a:spcBef>
              <a:spcAft>
                <a:spcPts val="0"/>
              </a:spcAft>
              <a:buSzPts val="1400"/>
              <a:buFont typeface="Nunito Sans"/>
              <a:buNone/>
              <a:defRPr sz="1400" b="0">
                <a:latin typeface="Nunito Sans"/>
                <a:ea typeface="Nunito Sans"/>
                <a:cs typeface="Nunito Sans"/>
                <a:sym typeface="Nunito Sans"/>
              </a:defRPr>
            </a:lvl6pPr>
            <a:lvl7pPr lvl="6" algn="r" rtl="0">
              <a:spcBef>
                <a:spcPts val="0"/>
              </a:spcBef>
              <a:spcAft>
                <a:spcPts val="0"/>
              </a:spcAft>
              <a:buSzPts val="1400"/>
              <a:buFont typeface="Nunito Sans"/>
              <a:buNone/>
              <a:defRPr sz="1400" b="0">
                <a:latin typeface="Nunito Sans"/>
                <a:ea typeface="Nunito Sans"/>
                <a:cs typeface="Nunito Sans"/>
                <a:sym typeface="Nunito Sans"/>
              </a:defRPr>
            </a:lvl7pPr>
            <a:lvl8pPr lvl="7" algn="r" rtl="0">
              <a:spcBef>
                <a:spcPts val="0"/>
              </a:spcBef>
              <a:spcAft>
                <a:spcPts val="0"/>
              </a:spcAft>
              <a:buSzPts val="1400"/>
              <a:buFont typeface="Nunito Sans"/>
              <a:buNone/>
              <a:defRPr sz="1400" b="0">
                <a:latin typeface="Nunito Sans"/>
                <a:ea typeface="Nunito Sans"/>
                <a:cs typeface="Nunito Sans"/>
                <a:sym typeface="Nunito Sans"/>
              </a:defRPr>
            </a:lvl8pPr>
            <a:lvl9pPr lvl="8" algn="r" rtl="0">
              <a:spcBef>
                <a:spcPts val="0"/>
              </a:spcBef>
              <a:spcAft>
                <a:spcPts val="0"/>
              </a:spcAft>
              <a:buSzPts val="1400"/>
              <a:buFont typeface="Nunito Sans"/>
              <a:buNone/>
              <a:defRPr sz="1400" b="0">
                <a:latin typeface="Nunito Sans"/>
                <a:ea typeface="Nunito Sans"/>
                <a:cs typeface="Nunito Sans"/>
                <a:sym typeface="Nunito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1pPr>
            <a:lvl2pPr lvl="1"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2pPr>
            <a:lvl3pPr lvl="2"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3pPr>
            <a:lvl4pPr lvl="3"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4pPr>
            <a:lvl5pPr lvl="4"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5pPr>
            <a:lvl6pPr lvl="5"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6pPr>
            <a:lvl7pPr lvl="6"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7pPr>
            <a:lvl8pPr lvl="7"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8pPr>
            <a:lvl9pPr lvl="8"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2pPr>
            <a:lvl3pPr lvl="2"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3pPr>
            <a:lvl4pPr lvl="3"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4pPr>
            <a:lvl5pPr lvl="4"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5pPr>
            <a:lvl6pPr lvl="5"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6pPr>
            <a:lvl7pPr lvl="6"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7pPr>
            <a:lvl8pPr lvl="7"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8pPr>
            <a:lvl9pPr lvl="8" algn="ctr" rtl="0">
              <a:spcBef>
                <a:spcPts val="0"/>
              </a:spcBef>
              <a:spcAft>
                <a:spcPts val="0"/>
              </a:spcAft>
              <a:buClr>
                <a:schemeClr val="lt1"/>
              </a:buClr>
              <a:buSzPts val="1400"/>
              <a:buFont typeface="Fira Sans Extra Condensed"/>
              <a:buNone/>
              <a:defRPr sz="1400">
                <a:solidFill>
                  <a:schemeClr val="lt1"/>
                </a:solidFill>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a:buNone/>
              <a:defRPr sz="4800" b="0">
                <a:latin typeface="Nunito Sans"/>
                <a:ea typeface="Nunito Sans"/>
                <a:cs typeface="Nunito Sans"/>
                <a:sym typeface="Nunito San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24_1">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a:buNone/>
              <a:defRPr sz="1400" b="0">
                <a:latin typeface="Nunito Sans"/>
                <a:ea typeface="Nunito Sans"/>
                <a:cs typeface="Nunito Sans"/>
                <a:sym typeface="Nunito Sans"/>
              </a:defRPr>
            </a:lvl1pPr>
            <a:lvl2pPr lvl="1" algn="r" rtl="0">
              <a:spcBef>
                <a:spcPts val="0"/>
              </a:spcBef>
              <a:spcAft>
                <a:spcPts val="0"/>
              </a:spcAft>
              <a:buSzPts val="1400"/>
              <a:buFont typeface="Nunito Sans"/>
              <a:buNone/>
              <a:defRPr sz="1400" b="0">
                <a:latin typeface="Nunito Sans"/>
                <a:ea typeface="Nunito Sans"/>
                <a:cs typeface="Nunito Sans"/>
                <a:sym typeface="Nunito Sans"/>
              </a:defRPr>
            </a:lvl2pPr>
            <a:lvl3pPr lvl="2" algn="r" rtl="0">
              <a:spcBef>
                <a:spcPts val="0"/>
              </a:spcBef>
              <a:spcAft>
                <a:spcPts val="0"/>
              </a:spcAft>
              <a:buSzPts val="1400"/>
              <a:buFont typeface="Nunito Sans"/>
              <a:buNone/>
              <a:defRPr sz="1400" b="0">
                <a:latin typeface="Nunito Sans"/>
                <a:ea typeface="Nunito Sans"/>
                <a:cs typeface="Nunito Sans"/>
                <a:sym typeface="Nunito Sans"/>
              </a:defRPr>
            </a:lvl3pPr>
            <a:lvl4pPr lvl="3" algn="r" rtl="0">
              <a:spcBef>
                <a:spcPts val="0"/>
              </a:spcBef>
              <a:spcAft>
                <a:spcPts val="0"/>
              </a:spcAft>
              <a:buSzPts val="1400"/>
              <a:buFont typeface="Nunito Sans"/>
              <a:buNone/>
              <a:defRPr sz="1400" b="0">
                <a:latin typeface="Nunito Sans"/>
                <a:ea typeface="Nunito Sans"/>
                <a:cs typeface="Nunito Sans"/>
                <a:sym typeface="Nunito Sans"/>
              </a:defRPr>
            </a:lvl4pPr>
            <a:lvl5pPr lvl="4" algn="r" rtl="0">
              <a:spcBef>
                <a:spcPts val="0"/>
              </a:spcBef>
              <a:spcAft>
                <a:spcPts val="0"/>
              </a:spcAft>
              <a:buSzPts val="1400"/>
              <a:buFont typeface="Nunito Sans"/>
              <a:buNone/>
              <a:defRPr sz="1400" b="0">
                <a:latin typeface="Nunito Sans"/>
                <a:ea typeface="Nunito Sans"/>
                <a:cs typeface="Nunito Sans"/>
                <a:sym typeface="Nunito Sans"/>
              </a:defRPr>
            </a:lvl5pPr>
            <a:lvl6pPr lvl="5" algn="r" rtl="0">
              <a:spcBef>
                <a:spcPts val="0"/>
              </a:spcBef>
              <a:spcAft>
                <a:spcPts val="0"/>
              </a:spcAft>
              <a:buSzPts val="1400"/>
              <a:buFont typeface="Nunito Sans"/>
              <a:buNone/>
              <a:defRPr sz="1400" b="0">
                <a:latin typeface="Nunito Sans"/>
                <a:ea typeface="Nunito Sans"/>
                <a:cs typeface="Nunito Sans"/>
                <a:sym typeface="Nunito Sans"/>
              </a:defRPr>
            </a:lvl6pPr>
            <a:lvl7pPr lvl="6" algn="r" rtl="0">
              <a:spcBef>
                <a:spcPts val="0"/>
              </a:spcBef>
              <a:spcAft>
                <a:spcPts val="0"/>
              </a:spcAft>
              <a:buSzPts val="1400"/>
              <a:buFont typeface="Nunito Sans"/>
              <a:buNone/>
              <a:defRPr sz="1400" b="0">
                <a:latin typeface="Nunito Sans"/>
                <a:ea typeface="Nunito Sans"/>
                <a:cs typeface="Nunito Sans"/>
                <a:sym typeface="Nunito Sans"/>
              </a:defRPr>
            </a:lvl7pPr>
            <a:lvl8pPr lvl="7" algn="r" rtl="0">
              <a:spcBef>
                <a:spcPts val="0"/>
              </a:spcBef>
              <a:spcAft>
                <a:spcPts val="0"/>
              </a:spcAft>
              <a:buSzPts val="1400"/>
              <a:buFont typeface="Nunito Sans"/>
              <a:buNone/>
              <a:defRPr sz="1400" b="0">
                <a:latin typeface="Nunito Sans"/>
                <a:ea typeface="Nunito Sans"/>
                <a:cs typeface="Nunito Sans"/>
                <a:sym typeface="Nunito Sans"/>
              </a:defRPr>
            </a:lvl8pPr>
            <a:lvl9pPr lvl="8" algn="r" rtl="0">
              <a:spcBef>
                <a:spcPts val="0"/>
              </a:spcBef>
              <a:spcAft>
                <a:spcPts val="0"/>
              </a:spcAft>
              <a:buSzPts val="1400"/>
              <a:buFont typeface="Nunito Sans"/>
              <a:buNone/>
              <a:defRPr sz="1400" b="0">
                <a:latin typeface="Nunito Sans"/>
                <a:ea typeface="Nunito Sans"/>
                <a:cs typeface="Nunito Sans"/>
                <a:sym typeface="Nunito Sans"/>
              </a:defRPr>
            </a:lvl9pPr>
          </a:lstStyle>
          <a:p>
            <a:endParaRPr/>
          </a:p>
        </p:txBody>
      </p:sp>
      <p:sp>
        <p:nvSpPr>
          <p:cNvPr id="48" name="Google Shape;48;p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49" name="Google Shape;49;p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0" name="Google Shape;50;p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1" name="Google Shape;51;p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3" name="Google Shape;53;p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5" name="Google Shape;55;p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extLst>
    <p:ext uri="{DCECCB84-F9BA-43D5-87BE-67443E8EF086}">
      <p15:sldGuideLst xmlns:p15="http://schemas.microsoft.com/office/powerpoint/2012/main">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_1_1">
    <p:spTree>
      <p:nvGrpSpPr>
        <p:cNvPr id="1"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0" name="Google Shape;60;p7"/>
          <p:cNvSpPr txBox="1">
            <a:spLocks noGrp="1"/>
          </p:cNvSpPr>
          <p:nvPr>
            <p:ph type="title" idx="2" hasCustomPrompt="1"/>
          </p:nvPr>
        </p:nvSpPr>
        <p:spPr>
          <a:xfrm>
            <a:off x="4322366" y="1753435"/>
            <a:ext cx="2979300" cy="7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Font typeface="Nunito Sans"/>
              <a:buNone/>
              <a:defRPr sz="4800" b="0">
                <a:latin typeface="Nunito Sans"/>
                <a:ea typeface="Nunito Sans"/>
                <a:cs typeface="Nunito Sans"/>
                <a:sym typeface="Nunito Sans"/>
              </a:defRPr>
            </a:lvl1pPr>
            <a:lvl2pPr lvl="1" algn="r" rtl="0">
              <a:spcBef>
                <a:spcPts val="0"/>
              </a:spcBef>
              <a:spcAft>
                <a:spcPts val="0"/>
              </a:spcAft>
              <a:buSzPts val="4800"/>
              <a:buFont typeface="Nunito Sans"/>
              <a:buNone/>
              <a:defRPr sz="4800" b="0">
                <a:latin typeface="Nunito Sans"/>
                <a:ea typeface="Nunito Sans"/>
                <a:cs typeface="Nunito Sans"/>
                <a:sym typeface="Nunito Sans"/>
              </a:defRPr>
            </a:lvl2pPr>
            <a:lvl3pPr lvl="2" algn="r" rtl="0">
              <a:spcBef>
                <a:spcPts val="0"/>
              </a:spcBef>
              <a:spcAft>
                <a:spcPts val="0"/>
              </a:spcAft>
              <a:buSzPts val="4800"/>
              <a:buFont typeface="Nunito Sans"/>
              <a:buNone/>
              <a:defRPr sz="4800" b="0">
                <a:latin typeface="Nunito Sans"/>
                <a:ea typeface="Nunito Sans"/>
                <a:cs typeface="Nunito Sans"/>
                <a:sym typeface="Nunito Sans"/>
              </a:defRPr>
            </a:lvl3pPr>
            <a:lvl4pPr lvl="3" algn="r" rtl="0">
              <a:spcBef>
                <a:spcPts val="0"/>
              </a:spcBef>
              <a:spcAft>
                <a:spcPts val="0"/>
              </a:spcAft>
              <a:buSzPts val="4800"/>
              <a:buFont typeface="Nunito Sans"/>
              <a:buNone/>
              <a:defRPr sz="4800" b="0">
                <a:latin typeface="Nunito Sans"/>
                <a:ea typeface="Nunito Sans"/>
                <a:cs typeface="Nunito Sans"/>
                <a:sym typeface="Nunito Sans"/>
              </a:defRPr>
            </a:lvl4pPr>
            <a:lvl5pPr lvl="4" algn="r" rtl="0">
              <a:spcBef>
                <a:spcPts val="0"/>
              </a:spcBef>
              <a:spcAft>
                <a:spcPts val="0"/>
              </a:spcAft>
              <a:buSzPts val="4800"/>
              <a:buFont typeface="Nunito Sans"/>
              <a:buNone/>
              <a:defRPr sz="4800" b="0">
                <a:latin typeface="Nunito Sans"/>
                <a:ea typeface="Nunito Sans"/>
                <a:cs typeface="Nunito Sans"/>
                <a:sym typeface="Nunito Sans"/>
              </a:defRPr>
            </a:lvl5pPr>
            <a:lvl6pPr lvl="5" algn="r" rtl="0">
              <a:spcBef>
                <a:spcPts val="0"/>
              </a:spcBef>
              <a:spcAft>
                <a:spcPts val="0"/>
              </a:spcAft>
              <a:buSzPts val="4800"/>
              <a:buFont typeface="Nunito Sans"/>
              <a:buNone/>
              <a:defRPr sz="4800" b="0">
                <a:latin typeface="Nunito Sans"/>
                <a:ea typeface="Nunito Sans"/>
                <a:cs typeface="Nunito Sans"/>
                <a:sym typeface="Nunito Sans"/>
              </a:defRPr>
            </a:lvl6pPr>
            <a:lvl7pPr lvl="6" algn="r" rtl="0">
              <a:spcBef>
                <a:spcPts val="0"/>
              </a:spcBef>
              <a:spcAft>
                <a:spcPts val="0"/>
              </a:spcAft>
              <a:buSzPts val="4800"/>
              <a:buFont typeface="Nunito Sans"/>
              <a:buNone/>
              <a:defRPr sz="4800" b="0">
                <a:latin typeface="Nunito Sans"/>
                <a:ea typeface="Nunito Sans"/>
                <a:cs typeface="Nunito Sans"/>
                <a:sym typeface="Nunito Sans"/>
              </a:defRPr>
            </a:lvl7pPr>
            <a:lvl8pPr lvl="7" algn="r" rtl="0">
              <a:spcBef>
                <a:spcPts val="0"/>
              </a:spcBef>
              <a:spcAft>
                <a:spcPts val="0"/>
              </a:spcAft>
              <a:buSzPts val="4800"/>
              <a:buFont typeface="Nunito Sans"/>
              <a:buNone/>
              <a:defRPr sz="4800" b="0">
                <a:latin typeface="Nunito Sans"/>
                <a:ea typeface="Nunito Sans"/>
                <a:cs typeface="Nunito Sans"/>
                <a:sym typeface="Nunito Sans"/>
              </a:defRPr>
            </a:lvl8pPr>
            <a:lvl9pPr lvl="8" algn="r" rtl="0">
              <a:spcBef>
                <a:spcPts val="0"/>
              </a:spcBef>
              <a:spcAft>
                <a:spcPts val="0"/>
              </a:spcAft>
              <a:buSzPts val="4800"/>
              <a:buFont typeface="Nunito Sans"/>
              <a:buNone/>
              <a:defRPr sz="4800" b="0">
                <a:latin typeface="Nunito Sans"/>
                <a:ea typeface="Nunito Sans"/>
                <a:cs typeface="Nunito Sans"/>
                <a:sym typeface="Nunito Sans"/>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1pPr>
            <a:lvl2pPr lvl="1"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2pPr>
            <a:lvl3pPr lvl="2"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3pPr>
            <a:lvl4pPr lvl="3"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4pPr>
            <a:lvl5pPr lvl="4"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5pPr>
            <a:lvl6pPr lvl="5"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6pPr>
            <a:lvl7pPr lvl="6"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7pPr>
            <a:lvl8pPr lvl="7"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8pPr>
            <a:lvl9pPr lvl="8" algn="r" rtl="0">
              <a:spcBef>
                <a:spcPts val="0"/>
              </a:spcBef>
              <a:spcAft>
                <a:spcPts val="0"/>
              </a:spcAft>
              <a:buClr>
                <a:schemeClr val="lt1"/>
              </a:buClr>
              <a:buSzPts val="1400"/>
              <a:buFont typeface="Nunito Sans"/>
              <a:buNone/>
              <a:defRPr sz="1400" b="0">
                <a:solidFill>
                  <a:schemeClr val="lt1"/>
                </a:solidFill>
                <a:latin typeface="Nunito Sans"/>
                <a:ea typeface="Nunito Sans"/>
                <a:cs typeface="Nunito Sans"/>
                <a:sym typeface="Nunito Sans"/>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3">
  <p:cSld name="CUSTOM_15_1_1_1_1">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flipH="1">
            <a:off x="6795803"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a:buNone/>
              <a:defRPr sz="1400" b="0">
                <a:latin typeface="Nunito Sans"/>
                <a:ea typeface="Nunito Sans"/>
                <a:cs typeface="Nunito Sans"/>
                <a:sym typeface="Nunito Sans"/>
              </a:defRPr>
            </a:lvl1pPr>
            <a:lvl2pPr lvl="1" algn="r" rtl="0">
              <a:spcBef>
                <a:spcPts val="0"/>
              </a:spcBef>
              <a:spcAft>
                <a:spcPts val="0"/>
              </a:spcAft>
              <a:buSzPts val="1400"/>
              <a:buFont typeface="Nunito Sans"/>
              <a:buNone/>
              <a:defRPr sz="1400" b="0">
                <a:latin typeface="Nunito Sans"/>
                <a:ea typeface="Nunito Sans"/>
                <a:cs typeface="Nunito Sans"/>
                <a:sym typeface="Nunito Sans"/>
              </a:defRPr>
            </a:lvl2pPr>
            <a:lvl3pPr lvl="2" algn="r" rtl="0">
              <a:spcBef>
                <a:spcPts val="0"/>
              </a:spcBef>
              <a:spcAft>
                <a:spcPts val="0"/>
              </a:spcAft>
              <a:buSzPts val="1400"/>
              <a:buFont typeface="Nunito Sans"/>
              <a:buNone/>
              <a:defRPr sz="1400" b="0">
                <a:latin typeface="Nunito Sans"/>
                <a:ea typeface="Nunito Sans"/>
                <a:cs typeface="Nunito Sans"/>
                <a:sym typeface="Nunito Sans"/>
              </a:defRPr>
            </a:lvl3pPr>
            <a:lvl4pPr lvl="3" algn="r" rtl="0">
              <a:spcBef>
                <a:spcPts val="0"/>
              </a:spcBef>
              <a:spcAft>
                <a:spcPts val="0"/>
              </a:spcAft>
              <a:buSzPts val="1400"/>
              <a:buFont typeface="Nunito Sans"/>
              <a:buNone/>
              <a:defRPr sz="1400" b="0">
                <a:latin typeface="Nunito Sans"/>
                <a:ea typeface="Nunito Sans"/>
                <a:cs typeface="Nunito Sans"/>
                <a:sym typeface="Nunito Sans"/>
              </a:defRPr>
            </a:lvl4pPr>
            <a:lvl5pPr lvl="4" algn="r" rtl="0">
              <a:spcBef>
                <a:spcPts val="0"/>
              </a:spcBef>
              <a:spcAft>
                <a:spcPts val="0"/>
              </a:spcAft>
              <a:buSzPts val="1400"/>
              <a:buFont typeface="Nunito Sans"/>
              <a:buNone/>
              <a:defRPr sz="1400" b="0">
                <a:latin typeface="Nunito Sans"/>
                <a:ea typeface="Nunito Sans"/>
                <a:cs typeface="Nunito Sans"/>
                <a:sym typeface="Nunito Sans"/>
              </a:defRPr>
            </a:lvl5pPr>
            <a:lvl6pPr lvl="5" algn="r" rtl="0">
              <a:spcBef>
                <a:spcPts val="0"/>
              </a:spcBef>
              <a:spcAft>
                <a:spcPts val="0"/>
              </a:spcAft>
              <a:buSzPts val="1400"/>
              <a:buFont typeface="Nunito Sans"/>
              <a:buNone/>
              <a:defRPr sz="1400" b="0">
                <a:latin typeface="Nunito Sans"/>
                <a:ea typeface="Nunito Sans"/>
                <a:cs typeface="Nunito Sans"/>
                <a:sym typeface="Nunito Sans"/>
              </a:defRPr>
            </a:lvl6pPr>
            <a:lvl7pPr lvl="6" algn="r" rtl="0">
              <a:spcBef>
                <a:spcPts val="0"/>
              </a:spcBef>
              <a:spcAft>
                <a:spcPts val="0"/>
              </a:spcAft>
              <a:buSzPts val="1400"/>
              <a:buFont typeface="Nunito Sans"/>
              <a:buNone/>
              <a:defRPr sz="1400" b="0">
                <a:latin typeface="Nunito Sans"/>
                <a:ea typeface="Nunito Sans"/>
                <a:cs typeface="Nunito Sans"/>
                <a:sym typeface="Nunito Sans"/>
              </a:defRPr>
            </a:lvl7pPr>
            <a:lvl8pPr lvl="7" algn="r" rtl="0">
              <a:spcBef>
                <a:spcPts val="0"/>
              </a:spcBef>
              <a:spcAft>
                <a:spcPts val="0"/>
              </a:spcAft>
              <a:buSzPts val="1400"/>
              <a:buFont typeface="Nunito Sans"/>
              <a:buNone/>
              <a:defRPr sz="1400" b="0">
                <a:latin typeface="Nunito Sans"/>
                <a:ea typeface="Nunito Sans"/>
                <a:cs typeface="Nunito Sans"/>
                <a:sym typeface="Nunito Sans"/>
              </a:defRPr>
            </a:lvl8pPr>
            <a:lvl9pPr lvl="8" algn="r" rtl="0">
              <a:spcBef>
                <a:spcPts val="0"/>
              </a:spcBef>
              <a:spcAft>
                <a:spcPts val="0"/>
              </a:spcAft>
              <a:buSzPts val="1400"/>
              <a:buFont typeface="Nunito Sans"/>
              <a:buNone/>
              <a:defRPr sz="1400" b="0">
                <a:latin typeface="Nunito Sans"/>
                <a:ea typeface="Nunito Sans"/>
                <a:cs typeface="Nunito Sans"/>
                <a:sym typeface="Nunito Sans"/>
              </a:defRPr>
            </a:lvl9pPr>
          </a:lstStyle>
          <a:p>
            <a:endParaRPr/>
          </a:p>
        </p:txBody>
      </p:sp>
      <p:sp>
        <p:nvSpPr>
          <p:cNvPr id="70" name="Google Shape;70;p9"/>
          <p:cNvSpPr txBox="1">
            <a:spLocks noGrp="1"/>
          </p:cNvSpPr>
          <p:nvPr>
            <p:ph type="ctrTitle" idx="2"/>
          </p:nvPr>
        </p:nvSpPr>
        <p:spPr>
          <a:xfrm flipH="1">
            <a:off x="720000" y="1982325"/>
            <a:ext cx="26715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300"/>
              <a:buNone/>
              <a:defRPr sz="13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71" name="Google Shape;71;p9"/>
          <p:cNvSpPr txBox="1">
            <a:spLocks noGrp="1"/>
          </p:cNvSpPr>
          <p:nvPr>
            <p:ph type="subTitle" idx="1"/>
          </p:nvPr>
        </p:nvSpPr>
        <p:spPr>
          <a:xfrm flipH="1">
            <a:off x="1264200" y="2513497"/>
            <a:ext cx="2127300" cy="9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100"/>
              <a:buNone/>
              <a:defRPr sz="1100">
                <a:solidFill>
                  <a:schemeClr val="dk1"/>
                </a:solidFill>
              </a:defRPr>
            </a:lvl1pPr>
            <a:lvl2pPr lvl="1" algn="r" rtl="0">
              <a:lnSpc>
                <a:spcPct val="100000"/>
              </a:lnSpc>
              <a:spcBef>
                <a:spcPts val="0"/>
              </a:spcBef>
              <a:spcAft>
                <a:spcPts val="0"/>
              </a:spcAft>
              <a:buClr>
                <a:schemeClr val="dk1"/>
              </a:buClr>
              <a:buSzPts val="1100"/>
              <a:buNone/>
              <a:defRPr sz="1100">
                <a:solidFill>
                  <a:schemeClr val="dk1"/>
                </a:solidFill>
              </a:defRPr>
            </a:lvl2pPr>
            <a:lvl3pPr lvl="2" algn="r" rtl="0">
              <a:lnSpc>
                <a:spcPct val="100000"/>
              </a:lnSpc>
              <a:spcBef>
                <a:spcPts val="0"/>
              </a:spcBef>
              <a:spcAft>
                <a:spcPts val="0"/>
              </a:spcAft>
              <a:buClr>
                <a:schemeClr val="dk1"/>
              </a:buClr>
              <a:buSzPts val="1100"/>
              <a:buNone/>
              <a:defRPr sz="1100">
                <a:solidFill>
                  <a:schemeClr val="dk1"/>
                </a:solidFill>
              </a:defRPr>
            </a:lvl3pPr>
            <a:lvl4pPr lvl="3" algn="r" rtl="0">
              <a:lnSpc>
                <a:spcPct val="100000"/>
              </a:lnSpc>
              <a:spcBef>
                <a:spcPts val="0"/>
              </a:spcBef>
              <a:spcAft>
                <a:spcPts val="0"/>
              </a:spcAft>
              <a:buClr>
                <a:schemeClr val="dk1"/>
              </a:buClr>
              <a:buSzPts val="1100"/>
              <a:buNone/>
              <a:defRPr sz="1100">
                <a:solidFill>
                  <a:schemeClr val="dk1"/>
                </a:solidFill>
              </a:defRPr>
            </a:lvl4pPr>
            <a:lvl5pPr lvl="4" algn="r" rtl="0">
              <a:lnSpc>
                <a:spcPct val="100000"/>
              </a:lnSpc>
              <a:spcBef>
                <a:spcPts val="0"/>
              </a:spcBef>
              <a:spcAft>
                <a:spcPts val="0"/>
              </a:spcAft>
              <a:buClr>
                <a:schemeClr val="dk1"/>
              </a:buClr>
              <a:buSzPts val="1100"/>
              <a:buNone/>
              <a:defRPr sz="1100">
                <a:solidFill>
                  <a:schemeClr val="dk1"/>
                </a:solidFill>
              </a:defRPr>
            </a:lvl5pPr>
            <a:lvl6pPr lvl="5" algn="r" rtl="0">
              <a:lnSpc>
                <a:spcPct val="100000"/>
              </a:lnSpc>
              <a:spcBef>
                <a:spcPts val="0"/>
              </a:spcBef>
              <a:spcAft>
                <a:spcPts val="0"/>
              </a:spcAft>
              <a:buClr>
                <a:schemeClr val="dk1"/>
              </a:buClr>
              <a:buSzPts val="1100"/>
              <a:buNone/>
              <a:defRPr sz="1100">
                <a:solidFill>
                  <a:schemeClr val="dk1"/>
                </a:solidFill>
              </a:defRPr>
            </a:lvl6pPr>
            <a:lvl7pPr lvl="6" algn="r" rtl="0">
              <a:lnSpc>
                <a:spcPct val="100000"/>
              </a:lnSpc>
              <a:spcBef>
                <a:spcPts val="0"/>
              </a:spcBef>
              <a:spcAft>
                <a:spcPts val="0"/>
              </a:spcAft>
              <a:buClr>
                <a:schemeClr val="dk1"/>
              </a:buClr>
              <a:buSzPts val="1100"/>
              <a:buNone/>
              <a:defRPr sz="1100">
                <a:solidFill>
                  <a:schemeClr val="dk1"/>
                </a:solidFill>
              </a:defRPr>
            </a:lvl7pPr>
            <a:lvl8pPr lvl="7" algn="r" rtl="0">
              <a:lnSpc>
                <a:spcPct val="100000"/>
              </a:lnSpc>
              <a:spcBef>
                <a:spcPts val="0"/>
              </a:spcBef>
              <a:spcAft>
                <a:spcPts val="0"/>
              </a:spcAft>
              <a:buClr>
                <a:schemeClr val="dk1"/>
              </a:buClr>
              <a:buSzPts val="1100"/>
              <a:buNone/>
              <a:defRPr sz="1100">
                <a:solidFill>
                  <a:schemeClr val="dk1"/>
                </a:solidFill>
              </a:defRPr>
            </a:lvl8pPr>
            <a:lvl9pPr lvl="8" algn="r"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a:buNone/>
              <a:defRPr sz="1400" b="0">
                <a:latin typeface="Nunito Sans"/>
                <a:ea typeface="Nunito Sans"/>
                <a:cs typeface="Nunito Sans"/>
                <a:sym typeface="Nunito Sans"/>
              </a:defRPr>
            </a:lvl1pPr>
            <a:lvl2pPr lvl="1" algn="r" rtl="0">
              <a:spcBef>
                <a:spcPts val="0"/>
              </a:spcBef>
              <a:spcAft>
                <a:spcPts val="0"/>
              </a:spcAft>
              <a:buSzPts val="1400"/>
              <a:buFont typeface="Nunito Sans"/>
              <a:buNone/>
              <a:defRPr sz="1400" b="0">
                <a:latin typeface="Nunito Sans"/>
                <a:ea typeface="Nunito Sans"/>
                <a:cs typeface="Nunito Sans"/>
                <a:sym typeface="Nunito Sans"/>
              </a:defRPr>
            </a:lvl2pPr>
            <a:lvl3pPr lvl="2" algn="r" rtl="0">
              <a:spcBef>
                <a:spcPts val="0"/>
              </a:spcBef>
              <a:spcAft>
                <a:spcPts val="0"/>
              </a:spcAft>
              <a:buSzPts val="1400"/>
              <a:buFont typeface="Nunito Sans"/>
              <a:buNone/>
              <a:defRPr sz="1400" b="0">
                <a:latin typeface="Nunito Sans"/>
                <a:ea typeface="Nunito Sans"/>
                <a:cs typeface="Nunito Sans"/>
                <a:sym typeface="Nunito Sans"/>
              </a:defRPr>
            </a:lvl3pPr>
            <a:lvl4pPr lvl="3" algn="r" rtl="0">
              <a:spcBef>
                <a:spcPts val="0"/>
              </a:spcBef>
              <a:spcAft>
                <a:spcPts val="0"/>
              </a:spcAft>
              <a:buSzPts val="1400"/>
              <a:buFont typeface="Nunito Sans"/>
              <a:buNone/>
              <a:defRPr sz="1400" b="0">
                <a:latin typeface="Nunito Sans"/>
                <a:ea typeface="Nunito Sans"/>
                <a:cs typeface="Nunito Sans"/>
                <a:sym typeface="Nunito Sans"/>
              </a:defRPr>
            </a:lvl4pPr>
            <a:lvl5pPr lvl="4" algn="r" rtl="0">
              <a:spcBef>
                <a:spcPts val="0"/>
              </a:spcBef>
              <a:spcAft>
                <a:spcPts val="0"/>
              </a:spcAft>
              <a:buSzPts val="1400"/>
              <a:buFont typeface="Nunito Sans"/>
              <a:buNone/>
              <a:defRPr sz="1400" b="0">
                <a:latin typeface="Nunito Sans"/>
                <a:ea typeface="Nunito Sans"/>
                <a:cs typeface="Nunito Sans"/>
                <a:sym typeface="Nunito Sans"/>
              </a:defRPr>
            </a:lvl5pPr>
            <a:lvl6pPr lvl="5" algn="r" rtl="0">
              <a:spcBef>
                <a:spcPts val="0"/>
              </a:spcBef>
              <a:spcAft>
                <a:spcPts val="0"/>
              </a:spcAft>
              <a:buSzPts val="1400"/>
              <a:buFont typeface="Nunito Sans"/>
              <a:buNone/>
              <a:defRPr sz="1400" b="0">
                <a:latin typeface="Nunito Sans"/>
                <a:ea typeface="Nunito Sans"/>
                <a:cs typeface="Nunito Sans"/>
                <a:sym typeface="Nunito Sans"/>
              </a:defRPr>
            </a:lvl6pPr>
            <a:lvl7pPr lvl="6" algn="r" rtl="0">
              <a:spcBef>
                <a:spcPts val="0"/>
              </a:spcBef>
              <a:spcAft>
                <a:spcPts val="0"/>
              </a:spcAft>
              <a:buSzPts val="1400"/>
              <a:buFont typeface="Nunito Sans"/>
              <a:buNone/>
              <a:defRPr sz="1400" b="0">
                <a:latin typeface="Nunito Sans"/>
                <a:ea typeface="Nunito Sans"/>
                <a:cs typeface="Nunito Sans"/>
                <a:sym typeface="Nunito Sans"/>
              </a:defRPr>
            </a:lvl7pPr>
            <a:lvl8pPr lvl="7" algn="r" rtl="0">
              <a:spcBef>
                <a:spcPts val="0"/>
              </a:spcBef>
              <a:spcAft>
                <a:spcPts val="0"/>
              </a:spcAft>
              <a:buSzPts val="1400"/>
              <a:buFont typeface="Nunito Sans"/>
              <a:buNone/>
              <a:defRPr sz="1400" b="0">
                <a:latin typeface="Nunito Sans"/>
                <a:ea typeface="Nunito Sans"/>
                <a:cs typeface="Nunito Sans"/>
                <a:sym typeface="Nunito Sans"/>
              </a:defRPr>
            </a:lvl8pPr>
            <a:lvl9pPr lvl="8" algn="r" rtl="0">
              <a:spcBef>
                <a:spcPts val="0"/>
              </a:spcBef>
              <a:spcAft>
                <a:spcPts val="0"/>
              </a:spcAft>
              <a:buSzPts val="1400"/>
              <a:buFont typeface="Nunito Sans"/>
              <a:buNone/>
              <a:defRPr sz="1400" b="0">
                <a:latin typeface="Nunito Sans"/>
                <a:ea typeface="Nunito Sans"/>
                <a:cs typeface="Nunito Sans"/>
                <a:sym typeface="Nunito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rtl="0">
              <a:lnSpc>
                <a:spcPct val="115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rtl="0">
              <a:lnSpc>
                <a:spcPct val="115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1"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5000"/>
          </a:stretch>
        </a:blipFill>
        <a:effectLst/>
      </p:bgPr>
    </p:bg>
    <p:spTree>
      <p:nvGrpSpPr>
        <p:cNvPr id="1" name="Shape 115"/>
        <p:cNvGrpSpPr/>
        <p:nvPr/>
      </p:nvGrpSpPr>
      <p:grpSpPr>
        <a:xfrm>
          <a:off x="0" y="0"/>
          <a:ext cx="0" cy="0"/>
          <a:chOff x="0" y="0"/>
          <a:chExt cx="0" cy="0"/>
        </a:xfrm>
      </p:grpSpPr>
      <p:sp>
        <p:nvSpPr>
          <p:cNvPr id="118" name="Google Shape;118;p22"/>
          <p:cNvSpPr/>
          <p:nvPr/>
        </p:nvSpPr>
        <p:spPr>
          <a:xfrm rot="20475839" flipH="1">
            <a:off x="5393801" y="-48505"/>
            <a:ext cx="4835321"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txBox="1">
            <a:spLocks noGrp="1"/>
          </p:cNvSpPr>
          <p:nvPr>
            <p:ph type="subTitle" idx="1"/>
          </p:nvPr>
        </p:nvSpPr>
        <p:spPr>
          <a:xfrm>
            <a:off x="6962986" y="3305387"/>
            <a:ext cx="1961113" cy="1529118"/>
          </a:xfrm>
          <a:prstGeom prst="rect">
            <a:avLst/>
          </a:prstGeom>
        </p:spPr>
        <p:txBody>
          <a:bodyPr spcFirstLastPara="1" wrap="square" lIns="91425" tIns="91425" rIns="91425" bIns="91425" numCol="1" anchor="b" anchorCtr="0">
            <a:noAutofit/>
          </a:bodyPr>
          <a:lstStyle/>
          <a:p>
            <a:pPr marL="0" lvl="0" indent="0" rtl="0">
              <a:spcBef>
                <a:spcPts val="0"/>
              </a:spcBef>
              <a:spcAft>
                <a:spcPts val="0"/>
              </a:spcAft>
              <a:buNone/>
            </a:pPr>
            <a:r>
              <a:rPr lang="en-US" sz="1400">
                <a:latin typeface="Nunito Sans" panose="00000500000000000000" pitchFamily="2" charset="0"/>
              </a:rPr>
              <a:t>Nhóm 5</a:t>
            </a:r>
          </a:p>
          <a:p>
            <a:pPr marL="0" lvl="0" indent="0" rtl="0">
              <a:spcBef>
                <a:spcPts val="0"/>
              </a:spcBef>
              <a:spcAft>
                <a:spcPts val="0"/>
              </a:spcAft>
              <a:buNone/>
            </a:pPr>
            <a:r>
              <a:rPr lang="en-US" sz="1400">
                <a:latin typeface="Nunito Sans" panose="00000500000000000000" pitchFamily="2" charset="0"/>
              </a:rPr>
              <a:t>Nguyễn Văn An</a:t>
            </a:r>
          </a:p>
          <a:p>
            <a:pPr marL="0" lvl="0" indent="0" rtl="0">
              <a:spcBef>
                <a:spcPts val="0"/>
              </a:spcBef>
              <a:spcAft>
                <a:spcPts val="0"/>
              </a:spcAft>
              <a:buNone/>
            </a:pPr>
            <a:r>
              <a:rPr lang="en-US" sz="1400">
                <a:latin typeface="Nunito Sans" panose="00000500000000000000" pitchFamily="2" charset="0"/>
              </a:rPr>
              <a:t>Bùi Tiến Bắc</a:t>
            </a:r>
          </a:p>
          <a:p>
            <a:r>
              <a:rPr lang="en-US" sz="1400">
                <a:latin typeface="Nunito Sans" panose="00000500000000000000" pitchFamily="2" charset="0"/>
                <a:cs typeface="Arial" panose="020B0604020202020204" pitchFamily="34" charset="0"/>
              </a:rPr>
              <a:t>Đặng Tuấn Đạt</a:t>
            </a:r>
          </a:p>
          <a:p>
            <a:r>
              <a:rPr lang="en-US" sz="1400">
                <a:latin typeface="Nunito Sans" panose="00000500000000000000" pitchFamily="2" charset="0"/>
                <a:cs typeface="Arial" panose="020B0604020202020204" pitchFamily="34" charset="0"/>
              </a:rPr>
              <a:t>Nguyễn Đức Phú</a:t>
            </a:r>
          </a:p>
          <a:p>
            <a:r>
              <a:rPr lang="en-US" sz="1400">
                <a:latin typeface="Nunito Sans" panose="00000500000000000000" pitchFamily="2" charset="0"/>
                <a:cs typeface="Arial" panose="020B0604020202020204" pitchFamily="34" charset="0"/>
              </a:rPr>
              <a:t>Lê Quang Thọ</a:t>
            </a:r>
            <a:endParaRPr lang="vi-VN" sz="1400">
              <a:latin typeface="Nunito Sans" panose="00000500000000000000" pitchFamily="2" charset="0"/>
              <a:cs typeface="Arial" panose="020B0604020202020204" pitchFamily="34" charset="0"/>
            </a:endParaRPr>
          </a:p>
        </p:txBody>
      </p:sp>
      <p:sp>
        <p:nvSpPr>
          <p:cNvPr id="117" name="Google Shape;117;p22"/>
          <p:cNvSpPr txBox="1">
            <a:spLocks noGrp="1"/>
          </p:cNvSpPr>
          <p:nvPr>
            <p:ph type="ctrTitle"/>
          </p:nvPr>
        </p:nvSpPr>
        <p:spPr>
          <a:xfrm>
            <a:off x="5305334" y="1721309"/>
            <a:ext cx="3613650" cy="152911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sz="3200">
                <a:solidFill>
                  <a:schemeClr val="lt1"/>
                </a:solidFill>
              </a:rPr>
              <a:t>Những công nghệ nào được sử dụng?</a:t>
            </a:r>
          </a:p>
        </p:txBody>
      </p:sp>
      <p:sp>
        <p:nvSpPr>
          <p:cNvPr id="5" name="Google Shape;117;p22">
            <a:extLst>
              <a:ext uri="{FF2B5EF4-FFF2-40B4-BE49-F238E27FC236}">
                <a16:creationId xmlns:a16="http://schemas.microsoft.com/office/drawing/2014/main" id="{C8EFC10F-42B4-4EC0-8CB3-A2727C788B17}"/>
              </a:ext>
            </a:extLst>
          </p:cNvPr>
          <p:cNvSpPr txBox="1">
            <a:spLocks/>
          </p:cNvSpPr>
          <p:nvPr/>
        </p:nvSpPr>
        <p:spPr>
          <a:xfrm>
            <a:off x="5295203" y="542590"/>
            <a:ext cx="3488268" cy="6079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1pPr>
            <a:lvl2pPr marR="0" lvl="1"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2pPr>
            <a:lvl3pPr marR="0" lvl="2"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3pPr>
            <a:lvl4pPr marR="0" lvl="3"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4pPr>
            <a:lvl5pPr marR="0" lvl="4"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5pPr>
            <a:lvl6pPr marR="0" lvl="5"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6pPr>
            <a:lvl7pPr marR="0" lvl="6"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7pPr>
            <a:lvl8pPr marR="0" lvl="7"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8pPr>
            <a:lvl9pPr marR="0" lvl="8" algn="r" rtl="0">
              <a:lnSpc>
                <a:spcPct val="100000"/>
              </a:lnSpc>
              <a:spcBef>
                <a:spcPts val="0"/>
              </a:spcBef>
              <a:spcAft>
                <a:spcPts val="0"/>
              </a:spcAft>
              <a:buClr>
                <a:schemeClr val="lt1"/>
              </a:buClr>
              <a:buSzPts val="3000"/>
              <a:buFont typeface="Nunito Sans"/>
              <a:buNone/>
              <a:defRPr sz="3000" b="1" i="0" u="none" strike="noStrike" cap="none">
                <a:solidFill>
                  <a:schemeClr val="lt1"/>
                </a:solidFill>
                <a:latin typeface="Nunito Sans"/>
                <a:ea typeface="Nunito Sans"/>
                <a:cs typeface="Nunito Sans"/>
                <a:sym typeface="Nunito Sans"/>
              </a:defRPr>
            </a:lvl9pPr>
          </a:lstStyle>
          <a:p>
            <a:r>
              <a:rPr lang="vi-VN" sz="3600">
                <a:solidFill>
                  <a:srgbClr val="FFFF00"/>
                </a:solidFill>
              </a:rPr>
              <a:t>Data Mining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F48C935-D0C9-4FC2-8E93-0A24B9AE79F7}"/>
              </a:ext>
            </a:extLst>
          </p:cNvPr>
          <p:cNvSpPr>
            <a:spLocks noGrp="1"/>
          </p:cNvSpPr>
          <p:nvPr>
            <p:ph type="body" idx="1"/>
          </p:nvPr>
        </p:nvSpPr>
        <p:spPr>
          <a:xfrm>
            <a:off x="771525" y="2134799"/>
            <a:ext cx="7600950" cy="2484826"/>
          </a:xfrm>
        </p:spPr>
        <p:txBody>
          <a:bodyPr/>
          <a:lstStyle/>
          <a:p>
            <a:r>
              <a:rPr lang="vi-VN" sz="1600">
                <a:latin typeface="Nunito Sans" panose="00000500000000000000" pitchFamily="2" charset="0"/>
              </a:rPr>
              <a:t>Có nhiều điểm tương đồng giữa khai phá dữ liệu và học máy (Machine Learning). </a:t>
            </a:r>
            <a:endParaRPr lang="en-US" sz="1600">
              <a:latin typeface="Nunito Sans" panose="00000500000000000000" pitchFamily="2" charset="0"/>
            </a:endParaRPr>
          </a:p>
          <a:p>
            <a:endParaRPr lang="vi-VN" sz="1600">
              <a:latin typeface="Nunito Sans" panose="00000500000000000000" pitchFamily="2" charset="0"/>
            </a:endParaRPr>
          </a:p>
          <a:p>
            <a:r>
              <a:rPr lang="vi-VN" sz="1600">
                <a:latin typeface="Nunito Sans" panose="00000500000000000000" pitchFamily="2" charset="0"/>
              </a:rPr>
              <a:t>Đối với các nhiệm vụ phân loại và cụm, nghiên cứu học máy thường tập trung vào độ chính xác của mô hình. Ngoài độ chính xác, nghiên cứu khai thác dữ liệu nhấn mạnh vào hiệu quả và khả năng mở rộng của các phương pháp khai thác trên các bộ dữ liệu lớn, cũng như trên các cách để xử lý các loại dữ liệu phức tạp và khám phá các phương pháp mới thay thế</a:t>
            </a:r>
            <a:r>
              <a:rPr lang="en-US" sz="1600">
                <a:latin typeface="Nunito Sans" panose="00000500000000000000" pitchFamily="2" charset="0"/>
              </a:rPr>
              <a:t>.</a:t>
            </a:r>
            <a:endParaRPr lang="vi-VN" sz="1600">
              <a:latin typeface="Nunito Sans" panose="00000500000000000000" pitchFamily="2" charset="0"/>
            </a:endParaRPr>
          </a:p>
          <a:p>
            <a:endParaRPr lang="vi-VN" sz="1600">
              <a:latin typeface="Nunito Sans" panose="00000500000000000000" pitchFamily="2" charset="0"/>
            </a:endParaRPr>
          </a:p>
        </p:txBody>
      </p:sp>
      <p:sp>
        <p:nvSpPr>
          <p:cNvPr id="11" name="Title 10">
            <a:extLst>
              <a:ext uri="{FF2B5EF4-FFF2-40B4-BE49-F238E27FC236}">
                <a16:creationId xmlns:a16="http://schemas.microsoft.com/office/drawing/2014/main" id="{A4877201-52F5-49C9-8D3F-4CE71D342BD4}"/>
              </a:ext>
            </a:extLst>
          </p:cNvPr>
          <p:cNvSpPr>
            <a:spLocks noGrp="1"/>
          </p:cNvSpPr>
          <p:nvPr>
            <p:ph type="ctrTitle"/>
          </p:nvPr>
        </p:nvSpPr>
        <p:spPr>
          <a:xfrm>
            <a:off x="3111455" y="283416"/>
            <a:ext cx="2982000" cy="689100"/>
          </a:xfrm>
        </p:spPr>
        <p:txBody>
          <a:bodyPr/>
          <a:lstStyle/>
          <a:p>
            <a:r>
              <a:rPr lang="en-US" sz="4000" b="1">
                <a:latin typeface="Nunito Sans" panose="00000500000000000000" pitchFamily="2" charset="0"/>
              </a:rPr>
              <a:t>Nhận xét</a:t>
            </a:r>
            <a:endParaRPr lang="vi-VN" sz="4000" b="1">
              <a:latin typeface="Nunito Sans" panose="00000500000000000000" pitchFamily="2" charset="0"/>
            </a:endParaRPr>
          </a:p>
        </p:txBody>
      </p:sp>
    </p:spTree>
    <p:extLst>
      <p:ext uri="{BB962C8B-B14F-4D97-AF65-F5344CB8AC3E}">
        <p14:creationId xmlns:p14="http://schemas.microsoft.com/office/powerpoint/2010/main" val="1350392300"/>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2" end="2"/>
                                            </p:txEl>
                                          </p:spTgt>
                                        </p:tgtEl>
                                        <p:attrNameLst>
                                          <p:attrName>style.visibility</p:attrName>
                                        </p:attrNameLst>
                                      </p:cBhvr>
                                      <p:to>
                                        <p:strVal val="visible"/>
                                      </p:to>
                                    </p:set>
                                    <p:animEffect transition="in" filter="fade">
                                      <p:cBhvr>
                                        <p:cTn id="14" dur="1000"/>
                                        <p:tgtEl>
                                          <p:spTgt spid="12">
                                            <p:txEl>
                                              <p:pRg st="2" end="2"/>
                                            </p:txEl>
                                          </p:spTgt>
                                        </p:tgtEl>
                                      </p:cBhvr>
                                    </p:animEffect>
                                    <p:anim calcmode="lin" valueType="num">
                                      <p:cBhvr>
                                        <p:cTn id="15"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5000" t="9000" r="-3000" b="8000"/>
          </a:stretch>
        </a:blipFill>
        <a:effectLst/>
      </p:bgPr>
    </p:bg>
    <p:spTree>
      <p:nvGrpSpPr>
        <p:cNvPr id="1" name="Shape 279"/>
        <p:cNvGrpSpPr/>
        <p:nvPr/>
      </p:nvGrpSpPr>
      <p:grpSpPr>
        <a:xfrm>
          <a:off x="0" y="0"/>
          <a:ext cx="0" cy="0"/>
          <a:chOff x="0" y="0"/>
          <a:chExt cx="0" cy="0"/>
        </a:xfrm>
      </p:grpSpPr>
      <p:sp>
        <p:nvSpPr>
          <p:cNvPr id="280" name="Google Shape;280;p31"/>
          <p:cNvSpPr txBox="1">
            <a:spLocks noGrp="1"/>
          </p:cNvSpPr>
          <p:nvPr>
            <p:ph type="ctrTitle"/>
          </p:nvPr>
        </p:nvSpPr>
        <p:spPr>
          <a:xfrm flipH="1">
            <a:off x="1546325" y="2247900"/>
            <a:ext cx="3225700" cy="21966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200"/>
              <a:t>Hệ thống cơ sở dữ liệu</a:t>
            </a:r>
            <a:r>
              <a:rPr lang="en-US" sz="3200"/>
              <a:t> </a:t>
            </a:r>
            <a:br>
              <a:rPr lang="en-US" sz="3200"/>
            </a:br>
            <a:r>
              <a:rPr lang="en-US" sz="3200"/>
              <a:t>&amp;</a:t>
            </a:r>
            <a:br>
              <a:rPr lang="en-US" sz="3200"/>
            </a:br>
            <a:r>
              <a:rPr lang="en-US" sz="3200"/>
              <a:t>Kho dữ liệu</a:t>
            </a:r>
            <a:endParaRPr sz="3200"/>
          </a:p>
        </p:txBody>
      </p:sp>
      <p:sp>
        <p:nvSpPr>
          <p:cNvPr id="281" name="Google Shape;281;p31"/>
          <p:cNvSpPr txBox="1">
            <a:spLocks noGrp="1"/>
          </p:cNvSpPr>
          <p:nvPr>
            <p:ph type="title" idx="2"/>
          </p:nvPr>
        </p:nvSpPr>
        <p:spPr>
          <a:xfrm flipH="1">
            <a:off x="1631425" y="1512450"/>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3D96A-0035-433D-8F12-8B5BE8FCDD23}"/>
              </a:ext>
            </a:extLst>
          </p:cNvPr>
          <p:cNvSpPr>
            <a:spLocks noGrp="1"/>
          </p:cNvSpPr>
          <p:nvPr>
            <p:ph type="ctrTitle"/>
          </p:nvPr>
        </p:nvSpPr>
        <p:spPr>
          <a:xfrm>
            <a:off x="-45650" y="190500"/>
            <a:ext cx="3867300" cy="1420337"/>
          </a:xfrm>
        </p:spPr>
        <p:txBody>
          <a:bodyPr/>
          <a:lstStyle/>
          <a:p>
            <a:r>
              <a:rPr lang="vi-VN" sz="4000"/>
              <a:t>Hệ thống cơ sở dữ liệu</a:t>
            </a:r>
          </a:p>
        </p:txBody>
      </p:sp>
      <p:sp>
        <p:nvSpPr>
          <p:cNvPr id="5" name="Subtitle 4">
            <a:extLst>
              <a:ext uri="{FF2B5EF4-FFF2-40B4-BE49-F238E27FC236}">
                <a16:creationId xmlns:a16="http://schemas.microsoft.com/office/drawing/2014/main" id="{F93C99CA-CCC4-4BAC-B166-C9F77CDDFF7B}"/>
              </a:ext>
            </a:extLst>
          </p:cNvPr>
          <p:cNvSpPr>
            <a:spLocks noGrp="1"/>
          </p:cNvSpPr>
          <p:nvPr>
            <p:ph type="subTitle" idx="1"/>
          </p:nvPr>
        </p:nvSpPr>
        <p:spPr>
          <a:xfrm>
            <a:off x="49600" y="1610836"/>
            <a:ext cx="4084250" cy="2789713"/>
          </a:xfrm>
        </p:spPr>
        <p:txBody>
          <a:bodyPr/>
          <a:lstStyle/>
          <a:p>
            <a:pPr>
              <a:buFont typeface="Arial" panose="020B0604020202020204" pitchFamily="34" charset="0"/>
              <a:buChar char="•"/>
            </a:pPr>
            <a:r>
              <a:rPr lang="en-US" sz="1600">
                <a:latin typeface="Nunito Sans" panose="00000500000000000000" pitchFamily="2" charset="0"/>
              </a:rPr>
              <a:t>C</a:t>
            </a:r>
            <a:r>
              <a:rPr lang="vi-VN" sz="1600">
                <a:latin typeface="Nunito Sans" panose="00000500000000000000" pitchFamily="2" charset="0"/>
              </a:rPr>
              <a:t>òn được gọi là hệ quản trị cơ sở dữ liệu (Database management System - DBMS)</a:t>
            </a:r>
            <a:endParaRPr lang="en-US" sz="1600">
              <a:latin typeface="Nunito Sans" panose="00000500000000000000" pitchFamily="2" charset="0"/>
            </a:endParaRPr>
          </a:p>
          <a:p>
            <a:pPr>
              <a:buFont typeface="Arial" panose="020B0604020202020204" pitchFamily="34" charset="0"/>
              <a:buChar char="•"/>
            </a:pPr>
            <a:endParaRPr lang="vi-VN" sz="1600">
              <a:latin typeface="Nunito Sans" panose="00000500000000000000" pitchFamily="2" charset="0"/>
            </a:endParaRPr>
          </a:p>
          <a:p>
            <a:pPr>
              <a:buFont typeface="Arial" panose="020B0604020202020204" pitchFamily="34" charset="0"/>
              <a:buChar char="•"/>
            </a:pPr>
            <a:r>
              <a:rPr lang="vi-VN" sz="1600">
                <a:latin typeface="Nunito Sans" panose="00000500000000000000" pitchFamily="2" charset="0"/>
              </a:rPr>
              <a:t>Nghiên cứu các hệ thống cơ sở dữ liệu tập trung vào việc tạo, duy trì và sử dụng cơ sở dữ liệu cho các tổ chức và end-user.</a:t>
            </a:r>
          </a:p>
        </p:txBody>
      </p:sp>
      <p:pic>
        <p:nvPicPr>
          <p:cNvPr id="6" name="Picture 5">
            <a:extLst>
              <a:ext uri="{FF2B5EF4-FFF2-40B4-BE49-F238E27FC236}">
                <a16:creationId xmlns:a16="http://schemas.microsoft.com/office/drawing/2014/main" id="{62FF1C9E-526D-4C4D-BD12-6F35467751DB}"/>
              </a:ext>
            </a:extLst>
          </p:cNvPr>
          <p:cNvPicPr>
            <a:picLocks noChangeAspect="1"/>
          </p:cNvPicPr>
          <p:nvPr/>
        </p:nvPicPr>
        <p:blipFill>
          <a:blip r:embed="rId3"/>
          <a:stretch>
            <a:fillRect/>
          </a:stretch>
        </p:blipFill>
        <p:spPr>
          <a:xfrm>
            <a:off x="4739850" y="900668"/>
            <a:ext cx="3950550" cy="2981202"/>
          </a:xfrm>
          <a:prstGeom prst="rect">
            <a:avLst/>
          </a:prstGeom>
        </p:spPr>
      </p:pic>
    </p:spTree>
    <p:extLst>
      <p:ext uri="{BB962C8B-B14F-4D97-AF65-F5344CB8AC3E}">
        <p14:creationId xmlns:p14="http://schemas.microsoft.com/office/powerpoint/2010/main" val="8083451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52A9AE-7E58-43A7-A8B6-9A9E5C9D087C}"/>
              </a:ext>
            </a:extLst>
          </p:cNvPr>
          <p:cNvSpPr>
            <a:spLocks noGrp="1"/>
          </p:cNvSpPr>
          <p:nvPr>
            <p:ph type="ctrTitle"/>
          </p:nvPr>
        </p:nvSpPr>
        <p:spPr>
          <a:xfrm>
            <a:off x="5705475" y="178567"/>
            <a:ext cx="3189795" cy="902582"/>
          </a:xfrm>
        </p:spPr>
        <p:txBody>
          <a:bodyPr/>
          <a:lstStyle/>
          <a:p>
            <a:r>
              <a:rPr lang="vi-VN" sz="4000"/>
              <a:t>Kho dữ liệu</a:t>
            </a:r>
          </a:p>
        </p:txBody>
      </p:sp>
      <p:sp>
        <p:nvSpPr>
          <p:cNvPr id="5" name="Subtitle 4">
            <a:extLst>
              <a:ext uri="{FF2B5EF4-FFF2-40B4-BE49-F238E27FC236}">
                <a16:creationId xmlns:a16="http://schemas.microsoft.com/office/drawing/2014/main" id="{E750F18F-70E7-40C3-8EC4-BBBFCEB771D5}"/>
              </a:ext>
            </a:extLst>
          </p:cNvPr>
          <p:cNvSpPr>
            <a:spLocks noGrp="1"/>
          </p:cNvSpPr>
          <p:nvPr>
            <p:ph type="subTitle" idx="1"/>
          </p:nvPr>
        </p:nvSpPr>
        <p:spPr>
          <a:xfrm>
            <a:off x="5276595" y="1776474"/>
            <a:ext cx="3618675" cy="1590552"/>
          </a:xfrm>
        </p:spPr>
        <p:txBody>
          <a:bodyPr/>
          <a:lstStyle/>
          <a:p>
            <a:endParaRPr lang="vi-VN" sz="1600">
              <a:latin typeface="Nunito Sans" panose="00000500000000000000" pitchFamily="2" charset="0"/>
            </a:endParaRPr>
          </a:p>
          <a:p>
            <a:r>
              <a:rPr lang="en-US" sz="1600">
                <a:latin typeface="Nunito Sans" panose="00000500000000000000" pitchFamily="2" charset="0"/>
              </a:rPr>
              <a:t>Là m</a:t>
            </a:r>
            <a:r>
              <a:rPr lang="vi-VN" sz="1600">
                <a:latin typeface="Nunito Sans" panose="00000500000000000000" pitchFamily="2" charset="0"/>
              </a:rPr>
              <a:t>ột kho dữ liệu tích hợp dữ liệu có nguồn gốc từ nhiều nguồn và nhiều khung thời gian khác nhau</a:t>
            </a:r>
          </a:p>
          <a:p>
            <a:endParaRPr lang="vi-VN" sz="1600">
              <a:latin typeface="Nunito Sans" panose="00000500000000000000" pitchFamily="2" charset="0"/>
            </a:endParaRPr>
          </a:p>
        </p:txBody>
      </p:sp>
      <p:pic>
        <p:nvPicPr>
          <p:cNvPr id="7" name="Picture 6">
            <a:extLst>
              <a:ext uri="{FF2B5EF4-FFF2-40B4-BE49-F238E27FC236}">
                <a16:creationId xmlns:a16="http://schemas.microsoft.com/office/drawing/2014/main" id="{E8500CF4-0732-4DD9-B42C-C0C6F488D608}"/>
              </a:ext>
            </a:extLst>
          </p:cNvPr>
          <p:cNvPicPr>
            <a:picLocks noChangeAspect="1"/>
          </p:cNvPicPr>
          <p:nvPr/>
        </p:nvPicPr>
        <p:blipFill rotWithShape="1">
          <a:blip r:embed="rId3"/>
          <a:srcRect t="4714" b="12867"/>
          <a:stretch/>
        </p:blipFill>
        <p:spPr>
          <a:xfrm>
            <a:off x="134429" y="762000"/>
            <a:ext cx="5020793" cy="3771900"/>
          </a:xfrm>
          <a:prstGeom prst="rect">
            <a:avLst/>
          </a:prstGeom>
        </p:spPr>
      </p:pic>
    </p:spTree>
    <p:extLst>
      <p:ext uri="{BB962C8B-B14F-4D97-AF65-F5344CB8AC3E}">
        <p14:creationId xmlns:p14="http://schemas.microsoft.com/office/powerpoint/2010/main" val="2232840158"/>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4000" r="37000"/>
          </a:stretch>
        </a:blipFill>
        <a:effectLst/>
      </p:bgPr>
    </p:bg>
    <p:spTree>
      <p:nvGrpSpPr>
        <p:cNvPr id="1" name="Shape 363"/>
        <p:cNvGrpSpPr/>
        <p:nvPr/>
      </p:nvGrpSpPr>
      <p:grpSpPr>
        <a:xfrm>
          <a:off x="0" y="0"/>
          <a:ext cx="0" cy="0"/>
          <a:chOff x="0" y="0"/>
          <a:chExt cx="0" cy="0"/>
        </a:xfrm>
      </p:grpSpPr>
      <p:sp>
        <p:nvSpPr>
          <p:cNvPr id="364" name="Google Shape;364;p34"/>
          <p:cNvSpPr txBox="1">
            <a:spLocks noGrp="1"/>
          </p:cNvSpPr>
          <p:nvPr>
            <p:ph type="ctrTitle"/>
          </p:nvPr>
        </p:nvSpPr>
        <p:spPr>
          <a:xfrm>
            <a:off x="4020266" y="2355534"/>
            <a:ext cx="3281400" cy="146970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b="1" i="0" kern="1200">
                <a:solidFill>
                  <a:srgbClr val="000000"/>
                </a:solidFill>
                <a:effectLst/>
                <a:latin typeface="Nunito Sans" panose="00000500000000000000" pitchFamily="2" charset="0"/>
                <a:ea typeface="+mj-ea"/>
                <a:cs typeface="Times New Roman" panose="02020603050405020304" pitchFamily="18" charset="0"/>
              </a:rPr>
              <a:t>Truy xuất thông tin </a:t>
            </a:r>
            <a:endParaRPr sz="4000">
              <a:latin typeface="Nunito Sans" panose="00000500000000000000" pitchFamily="2" charset="0"/>
            </a:endParaRPr>
          </a:p>
        </p:txBody>
      </p:sp>
      <p:sp>
        <p:nvSpPr>
          <p:cNvPr id="365" name="Google Shape;365;p34"/>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2" name="Google Shape;372;p35"/>
          <p:cNvSpPr txBox="1"/>
          <p:nvPr/>
        </p:nvSpPr>
        <p:spPr>
          <a:xfrm>
            <a:off x="4730040" y="1640461"/>
            <a:ext cx="3644340" cy="2087405"/>
          </a:xfrm>
          <a:prstGeom prst="rect">
            <a:avLst/>
          </a:prstGeom>
          <a:noFill/>
          <a:ln>
            <a:noFill/>
          </a:ln>
        </p:spPr>
        <p:txBody>
          <a:bodyPr spcFirstLastPara="1" wrap="square" lIns="91425" tIns="91425" rIns="91425" bIns="91425" anchor="t" anchorCtr="0">
            <a:noAutofit/>
          </a:bodyPr>
          <a:lstStyle/>
          <a:p>
            <a:pPr marL="0" indent="0" algn="l" rtl="0" eaLnBrk="1" latinLnBrk="0" hangingPunct="1">
              <a:lnSpc>
                <a:spcPct val="120000"/>
              </a:lnSpc>
              <a:spcBef>
                <a:spcPts val="1000"/>
              </a:spcBef>
              <a:spcAft>
                <a:spcPts val="0"/>
              </a:spcAft>
            </a:pPr>
            <a:r>
              <a:rPr lang="en-US" sz="1600" b="1" kern="1200">
                <a:solidFill>
                  <a:srgbClr val="000000"/>
                </a:solidFill>
                <a:effectLst/>
                <a:latin typeface="Nunito Sans" panose="00000500000000000000" pitchFamily="2" charset="0"/>
                <a:ea typeface="+mn-ea"/>
                <a:cs typeface="Times New Roman" panose="02020603050405020304" pitchFamily="18" charset="0"/>
              </a:rPr>
              <a:t>Truy xuất thông tin</a:t>
            </a:r>
            <a:r>
              <a:rPr lang="en-US" sz="1600" kern="1200">
                <a:solidFill>
                  <a:srgbClr val="000000"/>
                </a:solidFill>
                <a:effectLst/>
                <a:latin typeface="Nunito Sans" panose="00000500000000000000" pitchFamily="2" charset="0"/>
                <a:ea typeface="+mn-ea"/>
                <a:cs typeface="Times New Roman" panose="02020603050405020304" pitchFamily="18" charset="0"/>
              </a:rPr>
              <a:t> (IR) là </a:t>
            </a:r>
            <a:r>
              <a:rPr lang="vi-VN" sz="1600" kern="1200">
                <a:solidFill>
                  <a:srgbClr val="000000"/>
                </a:solidFill>
                <a:effectLst/>
                <a:latin typeface="Nunito Sans" panose="00000500000000000000" pitchFamily="2" charset="0"/>
                <a:ea typeface="+mn-ea"/>
                <a:cs typeface="Times New Roman" panose="02020603050405020304" pitchFamily="18" charset="0"/>
              </a:rPr>
              <a:t>hoạt động</a:t>
            </a:r>
            <a:r>
              <a:rPr lang="en-US" sz="1600" kern="1200">
                <a:solidFill>
                  <a:srgbClr val="000000"/>
                </a:solidFill>
                <a:effectLst/>
                <a:latin typeface="Nunito Sans" panose="00000500000000000000" pitchFamily="2" charset="0"/>
                <a:ea typeface="+mn-ea"/>
                <a:cs typeface="Times New Roman" panose="02020603050405020304" pitchFamily="18" charset="0"/>
              </a:rPr>
              <a:t> tìm kiếm tài liệu hoặc thông tin trong tài liệu. </a:t>
            </a:r>
          </a:p>
          <a:p>
            <a:pPr marL="0" indent="0" algn="l" rtl="0" eaLnBrk="1" latinLnBrk="0" hangingPunct="1">
              <a:lnSpc>
                <a:spcPct val="120000"/>
              </a:lnSpc>
              <a:spcBef>
                <a:spcPts val="1000"/>
              </a:spcBef>
              <a:spcAft>
                <a:spcPts val="0"/>
              </a:spcAft>
            </a:pPr>
            <a:r>
              <a:rPr lang="en-US" sz="1600" i="1" kern="1200">
                <a:solidFill>
                  <a:srgbClr val="000000"/>
                </a:solidFill>
                <a:effectLst/>
                <a:latin typeface="Nunito Sans" panose="00000500000000000000" pitchFamily="2" charset="0"/>
                <a:ea typeface="+mn-ea"/>
                <a:cs typeface="Times New Roman" panose="02020603050405020304" pitchFamily="18" charset="0"/>
              </a:rPr>
              <a:t>( </a:t>
            </a:r>
            <a:r>
              <a:rPr lang="en-US" sz="1600" b="1" i="1" kern="1200">
                <a:solidFill>
                  <a:srgbClr val="000000"/>
                </a:solidFill>
                <a:effectLst/>
                <a:latin typeface="Nunito Sans" panose="00000500000000000000" pitchFamily="2" charset="0"/>
                <a:ea typeface="+mn-ea"/>
                <a:cs typeface="Times New Roman" panose="02020603050405020304" pitchFamily="18" charset="0"/>
              </a:rPr>
              <a:t>Tài liệu </a:t>
            </a:r>
            <a:r>
              <a:rPr lang="en-US" sz="1600" i="1" kern="1200">
                <a:solidFill>
                  <a:srgbClr val="000000"/>
                </a:solidFill>
                <a:effectLst/>
                <a:latin typeface="Nunito Sans" panose="00000500000000000000" pitchFamily="2" charset="0"/>
                <a:ea typeface="+mn-ea"/>
                <a:cs typeface="Times New Roman" panose="02020603050405020304" pitchFamily="18" charset="0"/>
              </a:rPr>
              <a:t>có thể là văn bản hoặc đa phương tiện và có thể nằm trên Web)</a:t>
            </a:r>
            <a:endParaRPr lang="vi-VN" sz="1200">
              <a:effectLst/>
              <a:latin typeface="Nunito Sans" panose="00000500000000000000" pitchFamily="2" charset="0"/>
            </a:endParaRPr>
          </a:p>
        </p:txBody>
      </p:sp>
      <p:pic>
        <p:nvPicPr>
          <p:cNvPr id="5" name="Picture 4">
            <a:extLst>
              <a:ext uri="{FF2B5EF4-FFF2-40B4-BE49-F238E27FC236}">
                <a16:creationId xmlns:a16="http://schemas.microsoft.com/office/drawing/2014/main" id="{295A8A75-B648-4938-B13B-25A77E5B3467}"/>
              </a:ext>
            </a:extLst>
          </p:cNvPr>
          <p:cNvPicPr>
            <a:picLocks noChangeAspect="1"/>
          </p:cNvPicPr>
          <p:nvPr/>
        </p:nvPicPr>
        <p:blipFill>
          <a:blip r:embed="rId3"/>
          <a:stretch>
            <a:fillRect/>
          </a:stretch>
        </p:blipFill>
        <p:spPr>
          <a:xfrm rot="20676402">
            <a:off x="244330" y="2064483"/>
            <a:ext cx="4003328" cy="25835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72"/>
                                        </p:tgtEl>
                                        <p:attrNameLst>
                                          <p:attrName>style.visibility</p:attrName>
                                        </p:attrNameLst>
                                      </p:cBhvr>
                                      <p:to>
                                        <p:strVal val="visible"/>
                                      </p:to>
                                    </p:set>
                                    <p:anim calcmode="lin" valueType="num">
                                      <p:cBhvr additive="base">
                                        <p:cTn id="15" dur="750" fill="hold"/>
                                        <p:tgtEl>
                                          <p:spTgt spid="372"/>
                                        </p:tgtEl>
                                        <p:attrNameLst>
                                          <p:attrName>ppt_x</p:attrName>
                                        </p:attrNameLst>
                                      </p:cBhvr>
                                      <p:tavLst>
                                        <p:tav tm="0">
                                          <p:val>
                                            <p:strVal val="1+#ppt_w/2"/>
                                          </p:val>
                                        </p:tav>
                                        <p:tav tm="100000">
                                          <p:val>
                                            <p:strVal val="#ppt_x"/>
                                          </p:val>
                                        </p:tav>
                                      </p:tavLst>
                                    </p:anim>
                                    <p:anim calcmode="lin" valueType="num">
                                      <p:cBhvr additive="base">
                                        <p:cTn id="16" dur="750" fill="hold"/>
                                        <p:tgtEl>
                                          <p:spTgt spid="3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8" name="TextBox 7">
            <a:extLst>
              <a:ext uri="{FF2B5EF4-FFF2-40B4-BE49-F238E27FC236}">
                <a16:creationId xmlns:a16="http://schemas.microsoft.com/office/drawing/2014/main" id="{5F44A1C9-FBC9-4E5F-9217-E4B546AFE076}"/>
              </a:ext>
            </a:extLst>
          </p:cNvPr>
          <p:cNvSpPr txBox="1"/>
          <p:nvPr/>
        </p:nvSpPr>
        <p:spPr>
          <a:xfrm>
            <a:off x="282302" y="355216"/>
            <a:ext cx="4289698" cy="1200329"/>
          </a:xfrm>
          <a:prstGeom prst="rect">
            <a:avLst/>
          </a:prstGeom>
          <a:noFill/>
        </p:spPr>
        <p:txBody>
          <a:bodyPr wrap="square">
            <a:spAutoFit/>
          </a:bodyPr>
          <a:lstStyle/>
          <a:p>
            <a:r>
              <a:rPr lang="vi-VN" sz="1800" b="1">
                <a:latin typeface="Nunito Sans" panose="00000500000000000000" pitchFamily="2" charset="0"/>
              </a:rPr>
              <a:t>Sự khác biệt Information Retrieval </a:t>
            </a:r>
            <a:r>
              <a:rPr lang="vi-VN" sz="1800" i="1">
                <a:latin typeface="Nunito Sans" panose="00000500000000000000" pitchFamily="2" charset="0"/>
              </a:rPr>
              <a:t>(truy xuất thông tin)</a:t>
            </a:r>
            <a:endParaRPr lang="en-US" sz="1800" i="1">
              <a:latin typeface="Nunito Sans" panose="00000500000000000000" pitchFamily="2" charset="0"/>
            </a:endParaRPr>
          </a:p>
          <a:p>
            <a:r>
              <a:rPr lang="en-US" sz="1800" b="1">
                <a:latin typeface="Nunito Sans" panose="00000500000000000000" pitchFamily="2" charset="0"/>
              </a:rPr>
              <a:t>&amp;</a:t>
            </a:r>
          </a:p>
          <a:p>
            <a:r>
              <a:rPr lang="vi-VN" sz="1800" b="1">
                <a:latin typeface="Nunito Sans" panose="00000500000000000000" pitchFamily="2" charset="0"/>
              </a:rPr>
              <a:t>Data Retrieval </a:t>
            </a:r>
            <a:r>
              <a:rPr lang="vi-VN" sz="1800" i="1">
                <a:latin typeface="Nunito Sans" panose="00000500000000000000" pitchFamily="2" charset="0"/>
              </a:rPr>
              <a:t>(truy xuất cơ sở dữ liệu)</a:t>
            </a:r>
            <a:endParaRPr lang="vi-VN" sz="1800" b="1">
              <a:latin typeface="Nunito Sans" panose="00000500000000000000" pitchFamily="2" charset="0"/>
            </a:endParaRPr>
          </a:p>
        </p:txBody>
      </p:sp>
      <p:grpSp>
        <p:nvGrpSpPr>
          <p:cNvPr id="20" name="Group 19">
            <a:extLst>
              <a:ext uri="{FF2B5EF4-FFF2-40B4-BE49-F238E27FC236}">
                <a16:creationId xmlns:a16="http://schemas.microsoft.com/office/drawing/2014/main" id="{0066DB4E-93F0-4B7F-BCC8-D0C3C108F5AC}"/>
              </a:ext>
            </a:extLst>
          </p:cNvPr>
          <p:cNvGrpSpPr/>
          <p:nvPr/>
        </p:nvGrpSpPr>
        <p:grpSpPr>
          <a:xfrm>
            <a:off x="0" y="-99060"/>
            <a:ext cx="5303520" cy="4488353"/>
            <a:chOff x="0" y="-99060"/>
            <a:chExt cx="5303520" cy="4488353"/>
          </a:xfrm>
        </p:grpSpPr>
        <p:cxnSp>
          <p:nvCxnSpPr>
            <p:cNvPr id="6" name="Straight Connector 5">
              <a:extLst>
                <a:ext uri="{FF2B5EF4-FFF2-40B4-BE49-F238E27FC236}">
                  <a16:creationId xmlns:a16="http://schemas.microsoft.com/office/drawing/2014/main" id="{2DBEA8B4-DDB0-4A34-B728-5D3E86764E1C}"/>
                </a:ext>
              </a:extLst>
            </p:cNvPr>
            <p:cNvCxnSpPr/>
            <p:nvPr/>
          </p:nvCxnSpPr>
          <p:spPr>
            <a:xfrm flipH="1">
              <a:off x="4511040" y="-99060"/>
              <a:ext cx="792480" cy="17145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16ACB8-A4CE-405A-A495-7690F64CDA80}"/>
                </a:ext>
              </a:extLst>
            </p:cNvPr>
            <p:cNvCxnSpPr>
              <a:cxnSpLocks/>
            </p:cNvCxnSpPr>
            <p:nvPr/>
          </p:nvCxnSpPr>
          <p:spPr>
            <a:xfrm flipH="1">
              <a:off x="2240280" y="1615440"/>
              <a:ext cx="2270761" cy="61048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51CC989-B58C-441F-960B-058C3BCCCDF9}"/>
                </a:ext>
              </a:extLst>
            </p:cNvPr>
            <p:cNvCxnSpPr>
              <a:cxnSpLocks/>
            </p:cNvCxnSpPr>
            <p:nvPr/>
          </p:nvCxnSpPr>
          <p:spPr>
            <a:xfrm flipH="1">
              <a:off x="1562100" y="2225925"/>
              <a:ext cx="678180" cy="1552883"/>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4672-334F-4EA9-B6E7-36A3064631CF}"/>
                </a:ext>
              </a:extLst>
            </p:cNvPr>
            <p:cNvCxnSpPr>
              <a:cxnSpLocks/>
            </p:cNvCxnSpPr>
            <p:nvPr/>
          </p:nvCxnSpPr>
          <p:spPr>
            <a:xfrm flipH="1">
              <a:off x="0" y="3778808"/>
              <a:ext cx="1562100" cy="610485"/>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1" name="Table 16">
            <a:extLst>
              <a:ext uri="{FF2B5EF4-FFF2-40B4-BE49-F238E27FC236}">
                <a16:creationId xmlns:a16="http://schemas.microsoft.com/office/drawing/2014/main" id="{77FAB1D4-731D-4B61-812E-9EBE54ED3F8D}"/>
              </a:ext>
            </a:extLst>
          </p:cNvPr>
          <p:cNvGraphicFramePr>
            <a:graphicFrameLocks/>
          </p:cNvGraphicFramePr>
          <p:nvPr>
            <p:extLst>
              <p:ext uri="{D42A27DB-BD31-4B8C-83A1-F6EECF244321}">
                <p14:modId xmlns:p14="http://schemas.microsoft.com/office/powerpoint/2010/main" val="401247545"/>
              </p:ext>
            </p:extLst>
          </p:nvPr>
        </p:nvGraphicFramePr>
        <p:xfrm>
          <a:off x="2240280" y="2225925"/>
          <a:ext cx="6560819" cy="2634945"/>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766089583"/>
                    </a:ext>
                  </a:extLst>
                </a:gridCol>
                <a:gridCol w="2934930">
                  <a:extLst>
                    <a:ext uri="{9D8B030D-6E8A-4147-A177-3AD203B41FA5}">
                      <a16:colId xmlns:a16="http://schemas.microsoft.com/office/drawing/2014/main" val="3531913883"/>
                    </a:ext>
                  </a:extLst>
                </a:gridCol>
                <a:gridCol w="2635289">
                  <a:extLst>
                    <a:ext uri="{9D8B030D-6E8A-4147-A177-3AD203B41FA5}">
                      <a16:colId xmlns:a16="http://schemas.microsoft.com/office/drawing/2014/main" val="1459791318"/>
                    </a:ext>
                  </a:extLst>
                </a:gridCol>
              </a:tblGrid>
              <a:tr h="466821">
                <a:tc>
                  <a:txBody>
                    <a:bodyPr/>
                    <a:lstStyle/>
                    <a:p>
                      <a:endParaRPr lang="vi-VN" sz="1100">
                        <a:latin typeface="Times New Roman" panose="02020603050405020304" pitchFamily="18" charset="0"/>
                        <a:cs typeface="Times New Roman" panose="02020603050405020304" pitchFamily="18" charset="0"/>
                      </a:endParaRPr>
                    </a:p>
                  </a:txBody>
                  <a:tcPr marL="74502" marR="74502" marT="37251" marB="3725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2000" b="1" kern="1200" baseline="0">
                          <a:solidFill>
                            <a:schemeClr val="lt1"/>
                          </a:solidFill>
                          <a:effectLst/>
                          <a:latin typeface="Times New Roman" panose="02020603050405020304" pitchFamily="18" charset="0"/>
                          <a:ea typeface="+mn-ea"/>
                          <a:cs typeface="Times New Roman" panose="02020603050405020304" pitchFamily="18" charset="0"/>
                        </a:rPr>
                        <a:t>Information Retrieval</a:t>
                      </a:r>
                      <a:endParaRPr lang="vi-VN" sz="2000" b="1">
                        <a:effectLst/>
                        <a:latin typeface="Times New Roman" panose="02020603050405020304" pitchFamily="18" charset="0"/>
                        <a:cs typeface="Times New Roman" panose="02020603050405020304" pitchFamily="18" charset="0"/>
                      </a:endParaRPr>
                    </a:p>
                  </a:txBody>
                  <a:tcPr marL="74502" marR="74502" marT="37251" marB="3725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2000">
                          <a:latin typeface="Times New Roman" panose="02020603050405020304" pitchFamily="18" charset="0"/>
                          <a:cs typeface="Times New Roman" panose="02020603050405020304" pitchFamily="18" charset="0"/>
                        </a:rPr>
                        <a:t>Data Retrieval</a:t>
                      </a:r>
                    </a:p>
                  </a:txBody>
                  <a:tcPr marL="74502" marR="74502" marT="37251" marB="37251" anchor="ctr"/>
                </a:tc>
                <a:extLst>
                  <a:ext uri="{0D108BD9-81ED-4DB2-BD59-A6C34878D82A}">
                    <a16:rowId xmlns:a16="http://schemas.microsoft.com/office/drawing/2014/main" val="2070967113"/>
                  </a:ext>
                </a:extLst>
              </a:tr>
              <a:tr h="378644">
                <a:tc>
                  <a:txBody>
                    <a:bodyPr/>
                    <a:lstStyle/>
                    <a:p>
                      <a:pPr algn="ctr"/>
                      <a:r>
                        <a:rPr lang="en-US" sz="1600" b="1">
                          <a:latin typeface="Times New Roman" panose="02020603050405020304" pitchFamily="18" charset="0"/>
                          <a:cs typeface="Times New Roman" panose="02020603050405020304" pitchFamily="18" charset="0"/>
                        </a:rPr>
                        <a:t>Data</a:t>
                      </a:r>
                      <a:endParaRPr lang="vi-VN" sz="1600" b="1">
                        <a:latin typeface="Times New Roman" panose="02020603050405020304" pitchFamily="18" charset="0"/>
                        <a:cs typeface="Times New Roman" panose="02020603050405020304" pitchFamily="18" charset="0"/>
                      </a:endParaRPr>
                    </a:p>
                  </a:txBody>
                  <a:tcPr marL="74502" marR="74502" marT="37251" marB="37251" anchor="ctr"/>
                </a:tc>
                <a:tc>
                  <a:txBody>
                    <a:bodyPr/>
                    <a:lstStyle/>
                    <a:p>
                      <a:pPr algn="l"/>
                      <a:r>
                        <a:rPr lang="en-US" sz="1600">
                          <a:latin typeface="Times New Roman" panose="02020603050405020304" pitchFamily="18" charset="0"/>
                          <a:cs typeface="Times New Roman" panose="02020603050405020304" pitchFamily="18" charset="0"/>
                        </a:rPr>
                        <a:t>Free Text, Unstructured</a:t>
                      </a:r>
                      <a:endParaRPr lang="vi-VN" sz="1600">
                        <a:latin typeface="Times New Roman" panose="02020603050405020304" pitchFamily="18" charset="0"/>
                        <a:cs typeface="Times New Roman" panose="02020603050405020304" pitchFamily="18" charset="0"/>
                      </a:endParaRPr>
                    </a:p>
                  </a:txBody>
                  <a:tcPr marL="74502" marR="74502" marT="37251" marB="37251" anchor="ctr"/>
                </a:tc>
                <a:tc>
                  <a:txBody>
                    <a:bodyPr/>
                    <a:lstStyle/>
                    <a:p>
                      <a:pPr algn="l"/>
                      <a:r>
                        <a:rPr lang="en-US" sz="1600">
                          <a:latin typeface="Times New Roman" panose="02020603050405020304" pitchFamily="18" charset="0"/>
                          <a:cs typeface="Times New Roman" panose="02020603050405020304" pitchFamily="18" charset="0"/>
                        </a:rPr>
                        <a:t>Database Tables, Structured</a:t>
                      </a:r>
                      <a:endParaRPr lang="vi-VN" sz="1600">
                        <a:latin typeface="Times New Roman" panose="02020603050405020304" pitchFamily="18" charset="0"/>
                        <a:cs typeface="Times New Roman" panose="02020603050405020304" pitchFamily="18" charset="0"/>
                      </a:endParaRPr>
                    </a:p>
                  </a:txBody>
                  <a:tcPr marL="74502" marR="74502" marT="37251" marB="37251" anchor="ctr"/>
                </a:tc>
                <a:extLst>
                  <a:ext uri="{0D108BD9-81ED-4DB2-BD59-A6C34878D82A}">
                    <a16:rowId xmlns:a16="http://schemas.microsoft.com/office/drawing/2014/main" val="529409529"/>
                  </a:ext>
                </a:extLst>
              </a:tr>
              <a:tr h="378644">
                <a:tc>
                  <a:txBody>
                    <a:bodyPr/>
                    <a:lstStyle/>
                    <a:p>
                      <a:pPr algn="ctr"/>
                      <a:r>
                        <a:rPr lang="en-US" sz="1600" b="1">
                          <a:latin typeface="Times New Roman" panose="02020603050405020304" pitchFamily="18" charset="0"/>
                          <a:cs typeface="Times New Roman" panose="02020603050405020304" pitchFamily="18" charset="0"/>
                        </a:rPr>
                        <a:t>Queries</a:t>
                      </a:r>
                      <a:endParaRPr lang="vi-VN" sz="1600" b="1">
                        <a:latin typeface="Times New Roman" panose="02020603050405020304" pitchFamily="18" charset="0"/>
                        <a:cs typeface="Times New Roman" panose="02020603050405020304" pitchFamily="18" charset="0"/>
                      </a:endParaRPr>
                    </a:p>
                  </a:txBody>
                  <a:tcPr marL="74502" marR="74502" marT="37251" marB="37251" anchor="ctr"/>
                </a:tc>
                <a:tc>
                  <a:txBody>
                    <a:bodyPr/>
                    <a:lstStyle/>
                    <a:p>
                      <a:pPr algn="l"/>
                      <a:r>
                        <a:rPr lang="en-US" sz="1600">
                          <a:latin typeface="Times New Roman" panose="02020603050405020304" pitchFamily="18" charset="0"/>
                          <a:cs typeface="Times New Roman" panose="02020603050405020304" pitchFamily="18" charset="0"/>
                        </a:rPr>
                        <a:t>Keywords, Natural Language</a:t>
                      </a:r>
                      <a:endParaRPr lang="vi-VN" sz="1600">
                        <a:latin typeface="Times New Roman" panose="02020603050405020304" pitchFamily="18" charset="0"/>
                        <a:cs typeface="Times New Roman" panose="02020603050405020304" pitchFamily="18" charset="0"/>
                      </a:endParaRPr>
                    </a:p>
                  </a:txBody>
                  <a:tcPr marL="74502" marR="74502" marT="37251" marB="37251" anchor="ctr"/>
                </a:tc>
                <a:tc>
                  <a:txBody>
                    <a:bodyPr/>
                    <a:lstStyle/>
                    <a:p>
                      <a:pPr algn="l"/>
                      <a:r>
                        <a:rPr lang="en-US" sz="1600">
                          <a:latin typeface="Times New Roman" panose="02020603050405020304" pitchFamily="18" charset="0"/>
                          <a:cs typeface="Times New Roman" panose="02020603050405020304" pitchFamily="18" charset="0"/>
                        </a:rPr>
                        <a:t>SQL, Relational Algebras</a:t>
                      </a:r>
                      <a:endParaRPr lang="vi-VN" sz="1600">
                        <a:latin typeface="Times New Roman" panose="02020603050405020304" pitchFamily="18" charset="0"/>
                        <a:cs typeface="Times New Roman" panose="02020603050405020304" pitchFamily="18" charset="0"/>
                      </a:endParaRPr>
                    </a:p>
                  </a:txBody>
                  <a:tcPr marL="74502" marR="74502" marT="37251" marB="37251" anchor="ctr"/>
                </a:tc>
                <a:extLst>
                  <a:ext uri="{0D108BD9-81ED-4DB2-BD59-A6C34878D82A}">
                    <a16:rowId xmlns:a16="http://schemas.microsoft.com/office/drawing/2014/main" val="4130251664"/>
                  </a:ext>
                </a:extLst>
              </a:tr>
              <a:tr h="757287">
                <a:tc>
                  <a:txBody>
                    <a:bodyPr/>
                    <a:lstStyle/>
                    <a:p>
                      <a:pPr algn="ctr"/>
                      <a:r>
                        <a:rPr lang="en-US" sz="1600" b="1">
                          <a:latin typeface="Times New Roman" panose="02020603050405020304" pitchFamily="18" charset="0"/>
                          <a:cs typeface="Times New Roman" panose="02020603050405020304" pitchFamily="18" charset="0"/>
                        </a:rPr>
                        <a:t>Results</a:t>
                      </a:r>
                    </a:p>
                  </a:txBody>
                  <a:tcPr marL="74502" marR="74502" marT="37251" marB="37251" anchor="ctr"/>
                </a:tc>
                <a:tc>
                  <a:txBody>
                    <a:bodyPr/>
                    <a:lstStyle/>
                    <a:p>
                      <a:pPr algn="l"/>
                      <a:r>
                        <a:rPr lang="en-US" sz="1600">
                          <a:latin typeface="Times New Roman" panose="02020603050405020304" pitchFamily="18" charset="0"/>
                          <a:cs typeface="Times New Roman" panose="02020603050405020304" pitchFamily="18" charset="0"/>
                        </a:rPr>
                        <a:t>Approximate Matches, Ordered By Relevance</a:t>
                      </a:r>
                      <a:endParaRPr lang="vi-VN" sz="1600">
                        <a:latin typeface="Times New Roman" panose="02020603050405020304" pitchFamily="18" charset="0"/>
                        <a:cs typeface="Times New Roman" panose="02020603050405020304" pitchFamily="18" charset="0"/>
                      </a:endParaRPr>
                    </a:p>
                  </a:txBody>
                  <a:tcPr marL="74502" marR="74502" marT="37251" marB="37251" anchor="ctr"/>
                </a:tc>
                <a:tc>
                  <a:txBody>
                    <a:bodyPr/>
                    <a:lstStyle/>
                    <a:p>
                      <a:pPr algn="l"/>
                      <a:r>
                        <a:rPr lang="en-US" sz="1600">
                          <a:latin typeface="Times New Roman" panose="02020603050405020304" pitchFamily="18" charset="0"/>
                          <a:cs typeface="Times New Roman" panose="02020603050405020304" pitchFamily="18" charset="0"/>
                        </a:rPr>
                        <a:t>Exact Matches, Unordered</a:t>
                      </a:r>
                      <a:endParaRPr lang="vi-VN" sz="1600">
                        <a:latin typeface="Times New Roman" panose="02020603050405020304" pitchFamily="18" charset="0"/>
                        <a:cs typeface="Times New Roman" panose="02020603050405020304" pitchFamily="18" charset="0"/>
                      </a:endParaRPr>
                    </a:p>
                  </a:txBody>
                  <a:tcPr marL="74502" marR="74502" marT="37251" marB="37251" anchor="ctr"/>
                </a:tc>
                <a:extLst>
                  <a:ext uri="{0D108BD9-81ED-4DB2-BD59-A6C34878D82A}">
                    <a16:rowId xmlns:a16="http://schemas.microsoft.com/office/drawing/2014/main" val="3125718477"/>
                  </a:ext>
                </a:extLst>
              </a:tr>
              <a:tr h="653549">
                <a:tc>
                  <a:txBody>
                    <a:bodyPr/>
                    <a:lstStyle/>
                    <a:p>
                      <a:pPr algn="ctr"/>
                      <a:r>
                        <a:rPr lang="en-US" sz="1600" b="1">
                          <a:latin typeface="Times New Roman" panose="02020603050405020304" pitchFamily="18" charset="0"/>
                          <a:cs typeface="Times New Roman" panose="02020603050405020304" pitchFamily="18" charset="0"/>
                        </a:rPr>
                        <a:t>Accessibility</a:t>
                      </a:r>
                      <a:endParaRPr lang="vi-VN" sz="1600" b="1">
                        <a:latin typeface="Times New Roman" panose="02020603050405020304" pitchFamily="18" charset="0"/>
                        <a:cs typeface="Times New Roman" panose="02020603050405020304" pitchFamily="18" charset="0"/>
                      </a:endParaRPr>
                    </a:p>
                  </a:txBody>
                  <a:tcPr marL="74502" marR="74502" marT="37251" marB="37251" anchor="ctr"/>
                </a:tc>
                <a:tc>
                  <a:txBody>
                    <a:bodyPr/>
                    <a:lstStyle/>
                    <a:p>
                      <a:pPr algn="l"/>
                      <a:r>
                        <a:rPr lang="en-US" sz="1600">
                          <a:latin typeface="Times New Roman" panose="02020603050405020304" pitchFamily="18" charset="0"/>
                          <a:cs typeface="Times New Roman" panose="02020603050405020304" pitchFamily="18" charset="0"/>
                        </a:rPr>
                        <a:t>Non-expert Humans</a:t>
                      </a:r>
                      <a:endParaRPr lang="vi-VN" sz="1600">
                        <a:latin typeface="Times New Roman" panose="02020603050405020304" pitchFamily="18" charset="0"/>
                        <a:cs typeface="Times New Roman" panose="02020603050405020304" pitchFamily="18" charset="0"/>
                      </a:endParaRPr>
                    </a:p>
                  </a:txBody>
                  <a:tcPr marL="74502" marR="74502" marT="37251" marB="37251" anchor="ctr"/>
                </a:tc>
                <a:tc>
                  <a:txBody>
                    <a:bodyPr/>
                    <a:lstStyle/>
                    <a:p>
                      <a:pPr algn="l"/>
                      <a:r>
                        <a:rPr lang="en-US" sz="1600">
                          <a:latin typeface="Times New Roman" panose="02020603050405020304" pitchFamily="18" charset="0"/>
                          <a:cs typeface="Times New Roman" panose="02020603050405020304" pitchFamily="18" charset="0"/>
                        </a:rPr>
                        <a:t>Knowledgeable Users </a:t>
                      </a:r>
                    </a:p>
                    <a:p>
                      <a:pPr algn="l"/>
                      <a:r>
                        <a:rPr lang="en-US" sz="1600" b="0" u="none">
                          <a:latin typeface="Times New Roman" panose="02020603050405020304" pitchFamily="18" charset="0"/>
                          <a:cs typeface="Times New Roman" panose="02020603050405020304" pitchFamily="18" charset="0"/>
                        </a:rPr>
                        <a:t>Or</a:t>
                      </a:r>
                      <a:r>
                        <a:rPr lang="en-US" sz="1600" b="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Automatic Processes</a:t>
                      </a:r>
                      <a:endParaRPr lang="vi-VN" sz="1600">
                        <a:latin typeface="Times New Roman" panose="02020603050405020304" pitchFamily="18" charset="0"/>
                        <a:cs typeface="Times New Roman" panose="02020603050405020304" pitchFamily="18" charset="0"/>
                      </a:endParaRPr>
                    </a:p>
                  </a:txBody>
                  <a:tcPr marL="74502" marR="74502" marT="37251" marB="37251" anchor="ctr"/>
                </a:tc>
                <a:extLst>
                  <a:ext uri="{0D108BD9-81ED-4DB2-BD59-A6C34878D82A}">
                    <a16:rowId xmlns:a16="http://schemas.microsoft.com/office/drawing/2014/main" val="113245667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8"/>
          <p:cNvSpPr txBox="1">
            <a:spLocks noGrp="1"/>
          </p:cNvSpPr>
          <p:nvPr>
            <p:ph type="ctrTitle"/>
          </p:nvPr>
        </p:nvSpPr>
        <p:spPr>
          <a:xfrm>
            <a:off x="2508325" y="405336"/>
            <a:ext cx="41273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b="1"/>
              <a:t>Phương pháp tiếp cận</a:t>
            </a:r>
            <a:endParaRPr sz="1050" b="1"/>
          </a:p>
        </p:txBody>
      </p:sp>
      <p:sp>
        <p:nvSpPr>
          <p:cNvPr id="395" name="Google Shape;395;p38"/>
          <p:cNvSpPr/>
          <p:nvPr/>
        </p:nvSpPr>
        <p:spPr>
          <a:xfrm>
            <a:off x="4909828" y="1725178"/>
            <a:ext cx="2582354" cy="2236350"/>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1790337" y="1725178"/>
            <a:ext cx="2581924" cy="2236350"/>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txBox="1"/>
          <p:nvPr/>
        </p:nvSpPr>
        <p:spPr>
          <a:xfrm>
            <a:off x="1898696" y="2290431"/>
            <a:ext cx="2316806" cy="69330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lt1"/>
                </a:solidFill>
                <a:latin typeface="Nunito Sans"/>
                <a:ea typeface="Nunito Sans"/>
                <a:cs typeface="Nunito Sans"/>
                <a:sym typeface="Nunito Sans"/>
              </a:rPr>
              <a:t>Language model</a:t>
            </a:r>
            <a:endParaRPr sz="2000" b="1">
              <a:solidFill>
                <a:schemeClr val="lt1"/>
              </a:solidFill>
              <a:latin typeface="Nunito Sans"/>
              <a:ea typeface="Nunito Sans"/>
              <a:cs typeface="Nunito Sans"/>
              <a:sym typeface="Nunito Sans"/>
            </a:endParaRPr>
          </a:p>
        </p:txBody>
      </p:sp>
      <p:sp>
        <p:nvSpPr>
          <p:cNvPr id="400" name="Google Shape;400;p38"/>
          <p:cNvSpPr txBox="1"/>
          <p:nvPr/>
        </p:nvSpPr>
        <p:spPr>
          <a:xfrm>
            <a:off x="2124607" y="2831203"/>
            <a:ext cx="1893732"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600">
                <a:solidFill>
                  <a:schemeClr val="lt1"/>
                </a:solidFill>
                <a:latin typeface="Assistant"/>
                <a:ea typeface="Assistant"/>
                <a:cs typeface="Assistant"/>
                <a:sym typeface="Assistant"/>
              </a:rPr>
              <a:t>Mô hình ngôn ngữ </a:t>
            </a:r>
            <a:endParaRPr sz="1600">
              <a:solidFill>
                <a:schemeClr val="lt1"/>
              </a:solidFill>
              <a:latin typeface="Assistant"/>
              <a:ea typeface="Assistant"/>
              <a:cs typeface="Assistant"/>
              <a:sym typeface="Assistant"/>
            </a:endParaRPr>
          </a:p>
        </p:txBody>
      </p:sp>
      <p:sp>
        <p:nvSpPr>
          <p:cNvPr id="404" name="Google Shape;404;p38"/>
          <p:cNvSpPr/>
          <p:nvPr/>
        </p:nvSpPr>
        <p:spPr>
          <a:xfrm>
            <a:off x="4085635" y="3011032"/>
            <a:ext cx="1098296" cy="951122"/>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txBox="1"/>
          <p:nvPr/>
        </p:nvSpPr>
        <p:spPr>
          <a:xfrm>
            <a:off x="5131260" y="2290431"/>
            <a:ext cx="2045092" cy="65688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000" b="1">
                <a:solidFill>
                  <a:schemeClr val="lt1"/>
                </a:solidFill>
                <a:latin typeface="Nunito Sans"/>
                <a:ea typeface="Nunito Sans"/>
                <a:cs typeface="Nunito Sans"/>
                <a:sym typeface="Nunito Sans"/>
              </a:rPr>
              <a:t>Topic model</a:t>
            </a:r>
            <a:endParaRPr sz="2000" b="1">
              <a:solidFill>
                <a:schemeClr val="lt1"/>
              </a:solidFill>
              <a:latin typeface="Nunito Sans"/>
              <a:ea typeface="Nunito Sans"/>
              <a:cs typeface="Nunito Sans"/>
              <a:sym typeface="Nunito Sans"/>
            </a:endParaRPr>
          </a:p>
        </p:txBody>
      </p:sp>
      <p:sp>
        <p:nvSpPr>
          <p:cNvPr id="409" name="Google Shape;409;p38"/>
          <p:cNvSpPr txBox="1"/>
          <p:nvPr/>
        </p:nvSpPr>
        <p:spPr>
          <a:xfrm>
            <a:off x="5282620" y="2831203"/>
            <a:ext cx="1893732"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600">
                <a:solidFill>
                  <a:schemeClr val="lt1"/>
                </a:solidFill>
                <a:latin typeface="Assistant"/>
                <a:ea typeface="Assistant"/>
                <a:cs typeface="Assistant"/>
                <a:sym typeface="Assistant"/>
              </a:rPr>
              <a:t>Mô hình chủ đề </a:t>
            </a:r>
            <a:endParaRPr sz="1600">
              <a:solidFill>
                <a:schemeClr val="lt1"/>
              </a:solidFill>
              <a:latin typeface="Assistant"/>
              <a:ea typeface="Assistant"/>
              <a:cs typeface="Assistant"/>
              <a:sym typeface="Assistant"/>
            </a:endParaRPr>
          </a:p>
        </p:txBody>
      </p:sp>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circle(in)">
                                      <p:cBhvr>
                                        <p:cTn id="7" dur="2000"/>
                                        <p:tgtEl>
                                          <p:spTgt spid="39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95"/>
                                        </p:tgtEl>
                                        <p:attrNameLst>
                                          <p:attrName>style.visibility</p:attrName>
                                        </p:attrNameLst>
                                      </p:cBhvr>
                                      <p:to>
                                        <p:strVal val="visible"/>
                                      </p:to>
                                    </p:set>
                                    <p:animEffect transition="in" filter="circle(in)">
                                      <p:cBhvr>
                                        <p:cTn id="12" dur="2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animBg="1"/>
      <p:bldP spid="39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F48C935-D0C9-4FC2-8E93-0A24B9AE79F7}"/>
              </a:ext>
            </a:extLst>
          </p:cNvPr>
          <p:cNvSpPr>
            <a:spLocks noGrp="1"/>
          </p:cNvSpPr>
          <p:nvPr>
            <p:ph type="body" idx="1"/>
          </p:nvPr>
        </p:nvSpPr>
        <p:spPr>
          <a:xfrm>
            <a:off x="771525" y="2134798"/>
            <a:ext cx="7600950" cy="2725285"/>
          </a:xfrm>
        </p:spPr>
        <p:txBody>
          <a:bodyPr/>
          <a:lstStyle/>
          <a:p>
            <a:r>
              <a:rPr lang="vi-VN" sz="1600">
                <a:latin typeface="Nunito Sans" panose="00000500000000000000" pitchFamily="2" charset="0"/>
              </a:rPr>
              <a:t>Ngày càng có một lượng lớn dữ liệu văn bản và dữ liệu đa phương tiện được tích lũy và cung cấp trực tuyến do sự phát triển nhanh chóng của Web và các ứng dụng như thư viện số, chính phủ kỹ thuật số và hệ thống thông tin chăm sóc sức khỏe.</a:t>
            </a:r>
          </a:p>
          <a:p>
            <a:endParaRPr lang="vi-VN" sz="1600">
              <a:latin typeface="Nunito Sans" panose="00000500000000000000" pitchFamily="2" charset="0"/>
            </a:endParaRPr>
          </a:p>
          <a:p>
            <a:r>
              <a:rPr lang="vi-VN" sz="1600">
                <a:latin typeface="Nunito Sans" panose="00000500000000000000" pitchFamily="2" charset="0"/>
              </a:rPr>
              <a:t> Việc tìm kiếm và phân tích hiệu quả đã đặt ra nhiều vấn đề thách thức trong việc khai thác dữ liệu. Do đó, khai thác văn bản và khai thác dữ liệu đa phương tiện, tích hợp với các phương pháp truy xuất thông tin, ngày càng trở nên quan trọng.</a:t>
            </a:r>
            <a:br>
              <a:rPr lang="vi-VN" sz="1600">
                <a:latin typeface="Nunito Sans" panose="00000500000000000000" pitchFamily="2" charset="0"/>
              </a:rPr>
            </a:br>
            <a:endParaRPr lang="vi-VN" sz="1600">
              <a:latin typeface="Nunito Sans" panose="00000500000000000000" pitchFamily="2" charset="0"/>
            </a:endParaRPr>
          </a:p>
        </p:txBody>
      </p:sp>
      <p:sp>
        <p:nvSpPr>
          <p:cNvPr id="11" name="Title 10">
            <a:extLst>
              <a:ext uri="{FF2B5EF4-FFF2-40B4-BE49-F238E27FC236}">
                <a16:creationId xmlns:a16="http://schemas.microsoft.com/office/drawing/2014/main" id="{A4877201-52F5-49C9-8D3F-4CE71D342BD4}"/>
              </a:ext>
            </a:extLst>
          </p:cNvPr>
          <p:cNvSpPr>
            <a:spLocks noGrp="1"/>
          </p:cNvSpPr>
          <p:nvPr>
            <p:ph type="ctrTitle"/>
          </p:nvPr>
        </p:nvSpPr>
        <p:spPr>
          <a:xfrm>
            <a:off x="3111455" y="283416"/>
            <a:ext cx="2982000" cy="689100"/>
          </a:xfrm>
        </p:spPr>
        <p:txBody>
          <a:bodyPr/>
          <a:lstStyle/>
          <a:p>
            <a:r>
              <a:rPr lang="en-US" sz="4000" b="1">
                <a:latin typeface="Nunito Sans" panose="00000500000000000000" pitchFamily="2" charset="0"/>
              </a:rPr>
              <a:t>Nhận xét</a:t>
            </a:r>
            <a:endParaRPr lang="vi-VN" sz="4000" b="1">
              <a:latin typeface="Nunito Sans" panose="00000500000000000000" pitchFamily="2" charset="0"/>
            </a:endParaRPr>
          </a:p>
        </p:txBody>
      </p:sp>
    </p:spTree>
    <p:extLst>
      <p:ext uri="{BB962C8B-B14F-4D97-AF65-F5344CB8AC3E}">
        <p14:creationId xmlns:p14="http://schemas.microsoft.com/office/powerpoint/2010/main" val="967909170"/>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2" end="2"/>
                                            </p:txEl>
                                          </p:spTgt>
                                        </p:tgtEl>
                                        <p:attrNameLst>
                                          <p:attrName>style.visibility</p:attrName>
                                        </p:attrNameLst>
                                      </p:cBhvr>
                                      <p:to>
                                        <p:strVal val="visible"/>
                                      </p:to>
                                    </p:set>
                                    <p:animEffect transition="in" filter="fade">
                                      <p:cBhvr>
                                        <p:cTn id="14" dur="1000"/>
                                        <p:tgtEl>
                                          <p:spTgt spid="12">
                                            <p:txEl>
                                              <p:pRg st="2" end="2"/>
                                            </p:txEl>
                                          </p:spTgt>
                                        </p:tgtEl>
                                      </p:cBhvr>
                                    </p:animEffect>
                                    <p:anim calcmode="lin" valueType="num">
                                      <p:cBhvr>
                                        <p:cTn id="15"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3" name="Rectangle 2">
            <a:extLst>
              <a:ext uri="{FF2B5EF4-FFF2-40B4-BE49-F238E27FC236}">
                <a16:creationId xmlns:a16="http://schemas.microsoft.com/office/drawing/2014/main" id="{A3B73488-3090-4EB7-A96F-B1B964643ADB}"/>
              </a:ext>
            </a:extLst>
          </p:cNvPr>
          <p:cNvSpPr/>
          <p:nvPr/>
        </p:nvSpPr>
        <p:spPr>
          <a:xfrm>
            <a:off x="0" y="0"/>
            <a:ext cx="9144000" cy="5143500"/>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3">
            <a:extLst>
              <a:ext uri="{FF2B5EF4-FFF2-40B4-BE49-F238E27FC236}">
                <a16:creationId xmlns:a16="http://schemas.microsoft.com/office/drawing/2014/main" id="{CFF8A561-0C58-4BFA-94FF-19D4E1DE55AA}"/>
              </a:ext>
            </a:extLst>
          </p:cNvPr>
          <p:cNvSpPr/>
          <p:nvPr/>
        </p:nvSpPr>
        <p:spPr>
          <a:xfrm>
            <a:off x="477066" y="358140"/>
            <a:ext cx="8206518" cy="44272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id="{95C72681-68C0-4221-9535-A53B2FD83382}"/>
              </a:ext>
            </a:extLst>
          </p:cNvPr>
          <p:cNvSpPr/>
          <p:nvPr/>
        </p:nvSpPr>
        <p:spPr>
          <a:xfrm>
            <a:off x="625615" y="494117"/>
            <a:ext cx="7909420" cy="415526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10CB2194-5351-4249-BCCC-B6F569E12723}"/>
              </a:ext>
            </a:extLst>
          </p:cNvPr>
          <p:cNvPicPr>
            <a:picLocks noChangeAspect="1"/>
          </p:cNvPicPr>
          <p:nvPr/>
        </p:nvPicPr>
        <p:blipFill>
          <a:blip r:embed="rId3"/>
          <a:stretch>
            <a:fillRect/>
          </a:stretch>
        </p:blipFill>
        <p:spPr>
          <a:xfrm>
            <a:off x="2179319" y="965267"/>
            <a:ext cx="4785362" cy="321296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ctrTitle"/>
          </p:nvPr>
        </p:nvSpPr>
        <p:spPr>
          <a:xfrm>
            <a:off x="2533468" y="55290"/>
            <a:ext cx="4077063" cy="8948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Những công nghệ nào được sử dụng?</a:t>
            </a:r>
            <a:endParaRPr b="1">
              <a:solidFill>
                <a:schemeClr val="lt1"/>
              </a:solidFill>
            </a:endParaRPr>
          </a:p>
        </p:txBody>
      </p:sp>
      <p:sp>
        <p:nvSpPr>
          <p:cNvPr id="142" name="Google Shape;142;p23"/>
          <p:cNvSpPr/>
          <p:nvPr/>
        </p:nvSpPr>
        <p:spPr>
          <a:xfrm rot="1617043">
            <a:off x="-1856989" y="424400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3036684">
            <a:off x="7582353" y="4618566"/>
            <a:ext cx="2950470" cy="231674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Hexagon 33">
            <a:extLst>
              <a:ext uri="{FF2B5EF4-FFF2-40B4-BE49-F238E27FC236}">
                <a16:creationId xmlns:a16="http://schemas.microsoft.com/office/drawing/2014/main" id="{D57F5F68-CEE1-4F57-A26D-9FAA955F5CE7}"/>
              </a:ext>
            </a:extLst>
          </p:cNvPr>
          <p:cNvSpPr/>
          <p:nvPr/>
        </p:nvSpPr>
        <p:spPr>
          <a:xfrm>
            <a:off x="3945361" y="1299433"/>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Thống kê</a:t>
            </a:r>
            <a:endParaRPr lang="vi-VN"/>
          </a:p>
        </p:txBody>
      </p:sp>
      <p:sp>
        <p:nvSpPr>
          <p:cNvPr id="115" name="Hexagon 114">
            <a:extLst>
              <a:ext uri="{FF2B5EF4-FFF2-40B4-BE49-F238E27FC236}">
                <a16:creationId xmlns:a16="http://schemas.microsoft.com/office/drawing/2014/main" id="{169C200F-61CD-44F7-8692-67EEFDC87D9F}"/>
              </a:ext>
            </a:extLst>
          </p:cNvPr>
          <p:cNvSpPr/>
          <p:nvPr/>
        </p:nvSpPr>
        <p:spPr>
          <a:xfrm>
            <a:off x="3945361" y="4004200"/>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Nunito Sans" panose="00000500000000000000" pitchFamily="2" charset="0"/>
              </a:rPr>
              <a:t>Ứng dụng</a:t>
            </a:r>
            <a:endParaRPr lang="vi-VN">
              <a:latin typeface="Nunito Sans" panose="00000500000000000000" pitchFamily="2" charset="0"/>
            </a:endParaRPr>
          </a:p>
        </p:txBody>
      </p:sp>
      <p:sp>
        <p:nvSpPr>
          <p:cNvPr id="147" name="Hexagon 146">
            <a:extLst>
              <a:ext uri="{FF2B5EF4-FFF2-40B4-BE49-F238E27FC236}">
                <a16:creationId xmlns:a16="http://schemas.microsoft.com/office/drawing/2014/main" id="{61BDAB76-3FBB-4ED0-8E73-D082B8DB1032}"/>
              </a:ext>
            </a:extLst>
          </p:cNvPr>
          <p:cNvSpPr/>
          <p:nvPr/>
        </p:nvSpPr>
        <p:spPr>
          <a:xfrm>
            <a:off x="5163236" y="1750228"/>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Nunito Sans" panose="00000500000000000000" pitchFamily="2" charset="0"/>
              </a:rPr>
              <a:t>Nhận dạng mẫu</a:t>
            </a:r>
            <a:endParaRPr lang="vi-VN">
              <a:latin typeface="Nunito Sans" panose="00000500000000000000" pitchFamily="2" charset="0"/>
            </a:endParaRPr>
          </a:p>
        </p:txBody>
      </p:sp>
      <p:sp>
        <p:nvSpPr>
          <p:cNvPr id="148" name="Hexagon 147">
            <a:extLst>
              <a:ext uri="{FF2B5EF4-FFF2-40B4-BE49-F238E27FC236}">
                <a16:creationId xmlns:a16="http://schemas.microsoft.com/office/drawing/2014/main" id="{080AAB7E-371E-44F8-877C-E2A0BB5D4A9F}"/>
              </a:ext>
            </a:extLst>
          </p:cNvPr>
          <p:cNvSpPr/>
          <p:nvPr/>
        </p:nvSpPr>
        <p:spPr>
          <a:xfrm>
            <a:off x="5159228" y="3553406"/>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Nunito Sans" panose="00000500000000000000" pitchFamily="2" charset="0"/>
              </a:rPr>
              <a:t>Tính toán hiệu suất cao</a:t>
            </a:r>
            <a:endParaRPr lang="vi-VN">
              <a:latin typeface="Nunito Sans" panose="00000500000000000000" pitchFamily="2" charset="0"/>
            </a:endParaRPr>
          </a:p>
        </p:txBody>
      </p:sp>
      <p:sp>
        <p:nvSpPr>
          <p:cNvPr id="149" name="Hexagon 148">
            <a:extLst>
              <a:ext uri="{FF2B5EF4-FFF2-40B4-BE49-F238E27FC236}">
                <a16:creationId xmlns:a16="http://schemas.microsoft.com/office/drawing/2014/main" id="{CADA1AED-0032-4B87-A582-103CAD998BBD}"/>
              </a:ext>
            </a:extLst>
          </p:cNvPr>
          <p:cNvSpPr/>
          <p:nvPr/>
        </p:nvSpPr>
        <p:spPr>
          <a:xfrm>
            <a:off x="6378209" y="2201022"/>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Nunito Sans" panose="00000500000000000000" pitchFamily="2" charset="0"/>
              </a:rPr>
              <a:t>Trực quan hóa</a:t>
            </a:r>
            <a:endParaRPr lang="vi-VN">
              <a:latin typeface="Nunito Sans" panose="00000500000000000000" pitchFamily="2" charset="0"/>
            </a:endParaRPr>
          </a:p>
        </p:txBody>
      </p:sp>
      <p:sp>
        <p:nvSpPr>
          <p:cNvPr id="150" name="Hexagon 149">
            <a:extLst>
              <a:ext uri="{FF2B5EF4-FFF2-40B4-BE49-F238E27FC236}">
                <a16:creationId xmlns:a16="http://schemas.microsoft.com/office/drawing/2014/main" id="{38C24FC5-DD36-47CF-8017-268ADF2398F0}"/>
              </a:ext>
            </a:extLst>
          </p:cNvPr>
          <p:cNvSpPr/>
          <p:nvPr/>
        </p:nvSpPr>
        <p:spPr>
          <a:xfrm>
            <a:off x="6356847" y="3102611"/>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Nunito Sans" panose="00000500000000000000" pitchFamily="2" charset="0"/>
              </a:rPr>
              <a:t>Thuật toán</a:t>
            </a:r>
            <a:endParaRPr lang="vi-VN">
              <a:latin typeface="Nunito Sans" panose="00000500000000000000" pitchFamily="2" charset="0"/>
            </a:endParaRPr>
          </a:p>
        </p:txBody>
      </p:sp>
      <p:sp>
        <p:nvSpPr>
          <p:cNvPr id="151" name="Hexagon 150">
            <a:extLst>
              <a:ext uri="{FF2B5EF4-FFF2-40B4-BE49-F238E27FC236}">
                <a16:creationId xmlns:a16="http://schemas.microsoft.com/office/drawing/2014/main" id="{73FE3853-37AD-4CA6-BEA8-BFAEBC078CFC}"/>
              </a:ext>
            </a:extLst>
          </p:cNvPr>
          <p:cNvSpPr/>
          <p:nvPr/>
        </p:nvSpPr>
        <p:spPr>
          <a:xfrm>
            <a:off x="1508806" y="2202350"/>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Nunito Sans" panose="00000500000000000000" pitchFamily="2" charset="0"/>
              </a:rPr>
              <a:t>Hệ thống cơ sở dữ liệu</a:t>
            </a:r>
            <a:endParaRPr lang="vi-VN">
              <a:latin typeface="Nunito Sans" panose="00000500000000000000" pitchFamily="2" charset="0"/>
            </a:endParaRPr>
          </a:p>
        </p:txBody>
      </p:sp>
      <p:sp>
        <p:nvSpPr>
          <p:cNvPr id="152" name="Hexagon 151">
            <a:extLst>
              <a:ext uri="{FF2B5EF4-FFF2-40B4-BE49-F238E27FC236}">
                <a16:creationId xmlns:a16="http://schemas.microsoft.com/office/drawing/2014/main" id="{0D753DCE-9A06-4D62-899C-103B6A51762A}"/>
              </a:ext>
            </a:extLst>
          </p:cNvPr>
          <p:cNvSpPr/>
          <p:nvPr/>
        </p:nvSpPr>
        <p:spPr>
          <a:xfrm>
            <a:off x="1487444" y="3103939"/>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Nunito Sans" panose="00000500000000000000" pitchFamily="2" charset="0"/>
              </a:rPr>
              <a:t>Kho dữ liệu</a:t>
            </a:r>
            <a:endParaRPr lang="vi-VN">
              <a:latin typeface="Nunito Sans" panose="00000500000000000000" pitchFamily="2" charset="0"/>
            </a:endParaRPr>
          </a:p>
        </p:txBody>
      </p:sp>
      <p:sp>
        <p:nvSpPr>
          <p:cNvPr id="153" name="Hexagon 152">
            <a:extLst>
              <a:ext uri="{FF2B5EF4-FFF2-40B4-BE49-F238E27FC236}">
                <a16:creationId xmlns:a16="http://schemas.microsoft.com/office/drawing/2014/main" id="{4A911E74-2F4A-4742-9A16-3A273F5D14DB}"/>
              </a:ext>
            </a:extLst>
          </p:cNvPr>
          <p:cNvSpPr/>
          <p:nvPr/>
        </p:nvSpPr>
        <p:spPr>
          <a:xfrm>
            <a:off x="2726681" y="1751556"/>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Học máy</a:t>
            </a:r>
            <a:endParaRPr lang="vi-VN">
              <a:effectLst/>
            </a:endParaRPr>
          </a:p>
        </p:txBody>
      </p:sp>
      <p:sp>
        <p:nvSpPr>
          <p:cNvPr id="154" name="Hexagon 153">
            <a:extLst>
              <a:ext uri="{FF2B5EF4-FFF2-40B4-BE49-F238E27FC236}">
                <a16:creationId xmlns:a16="http://schemas.microsoft.com/office/drawing/2014/main" id="{78D0A408-3D29-4B2E-BC00-D1A73FF2040B}"/>
              </a:ext>
            </a:extLst>
          </p:cNvPr>
          <p:cNvSpPr/>
          <p:nvPr/>
        </p:nvSpPr>
        <p:spPr>
          <a:xfrm>
            <a:off x="2722673" y="3554734"/>
            <a:ext cx="1296000" cy="792000"/>
          </a:xfrm>
          <a:prstGeom prst="hexagon">
            <a:avLst/>
          </a:prstGeom>
          <a:solidFill>
            <a:srgbClr val="191919"/>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Nunito Sans" panose="00000500000000000000" pitchFamily="2" charset="0"/>
              </a:rPr>
              <a:t>Truy xuất thông tin</a:t>
            </a:r>
            <a:endParaRPr lang="vi-VN">
              <a:latin typeface="Nunito Sans" panose="00000500000000000000" pitchFamily="2" charset="0"/>
            </a:endParaRPr>
          </a:p>
        </p:txBody>
      </p:sp>
      <p:sp>
        <p:nvSpPr>
          <p:cNvPr id="170" name="Freeform: Shape 169">
            <a:extLst>
              <a:ext uri="{FF2B5EF4-FFF2-40B4-BE49-F238E27FC236}">
                <a16:creationId xmlns:a16="http://schemas.microsoft.com/office/drawing/2014/main" id="{3A84E19C-B5C2-4162-88AD-513FB8049610}"/>
              </a:ext>
            </a:extLst>
          </p:cNvPr>
          <p:cNvSpPr/>
          <p:nvPr/>
        </p:nvSpPr>
        <p:spPr>
          <a:xfrm>
            <a:off x="2760770" y="2201022"/>
            <a:ext cx="3735319" cy="1693589"/>
          </a:xfrm>
          <a:custGeom>
            <a:avLst/>
            <a:gdLst>
              <a:gd name="connsiteX0" fmla="*/ 1422976 w 3735319"/>
              <a:gd name="connsiteY0" fmla="*/ 0 h 1693589"/>
              <a:gd name="connsiteX1" fmla="*/ 2322976 w 3735319"/>
              <a:gd name="connsiteY1" fmla="*/ 0 h 1693589"/>
              <a:gd name="connsiteX2" fmla="*/ 2509470 w 3735319"/>
              <a:gd name="connsiteY2" fmla="*/ 372988 h 1693589"/>
              <a:gd name="connsiteX3" fmla="*/ 2509646 w 3735319"/>
              <a:gd name="connsiteY3" fmla="*/ 372988 h 1693589"/>
              <a:gd name="connsiteX4" fmla="*/ 2547716 w 3735319"/>
              <a:gd name="connsiteY4" fmla="*/ 449128 h 1693589"/>
              <a:gd name="connsiteX5" fmla="*/ 2636872 w 3735319"/>
              <a:gd name="connsiteY5" fmla="*/ 449128 h 1693589"/>
              <a:gd name="connsiteX6" fmla="*/ 2637319 w 3735319"/>
              <a:gd name="connsiteY6" fmla="*/ 448233 h 1693589"/>
              <a:gd name="connsiteX7" fmla="*/ 3537319 w 3735319"/>
              <a:gd name="connsiteY7" fmla="*/ 448233 h 1693589"/>
              <a:gd name="connsiteX8" fmla="*/ 3735319 w 3735319"/>
              <a:gd name="connsiteY8" fmla="*/ 844233 h 1693589"/>
              <a:gd name="connsiteX9" fmla="*/ 3537319 w 3735319"/>
              <a:gd name="connsiteY9" fmla="*/ 1240233 h 1693589"/>
              <a:gd name="connsiteX10" fmla="*/ 2782780 w 3735319"/>
              <a:gd name="connsiteY10" fmla="*/ 1240233 h 1693589"/>
              <a:gd name="connsiteX11" fmla="*/ 2782780 w 3735319"/>
              <a:gd name="connsiteY11" fmla="*/ 1241128 h 1693589"/>
              <a:gd name="connsiteX12" fmla="*/ 2527244 w 3735319"/>
              <a:gd name="connsiteY12" fmla="*/ 1241128 h 1693589"/>
              <a:gd name="connsiteX13" fmla="*/ 2499314 w 3735319"/>
              <a:gd name="connsiteY13" fmla="*/ 1296988 h 1693589"/>
              <a:gd name="connsiteX14" fmla="*/ 2499614 w 3735319"/>
              <a:gd name="connsiteY14" fmla="*/ 1297589 h 1693589"/>
              <a:gd name="connsiteX15" fmla="*/ 2301614 w 3735319"/>
              <a:gd name="connsiteY15" fmla="*/ 1693589 h 1693589"/>
              <a:gd name="connsiteX16" fmla="*/ 1401614 w 3735319"/>
              <a:gd name="connsiteY16" fmla="*/ 1693589 h 1693589"/>
              <a:gd name="connsiteX17" fmla="*/ 1276279 w 3735319"/>
              <a:gd name="connsiteY17" fmla="*/ 1442920 h 1693589"/>
              <a:gd name="connsiteX18" fmla="*/ 1274514 w 3735319"/>
              <a:gd name="connsiteY18" fmla="*/ 1442920 h 1693589"/>
              <a:gd name="connsiteX19" fmla="*/ 1173618 w 3735319"/>
              <a:gd name="connsiteY19" fmla="*/ 1241128 h 1693589"/>
              <a:gd name="connsiteX20" fmla="*/ 935240 w 3735319"/>
              <a:gd name="connsiteY20" fmla="*/ 1241128 h 1693589"/>
              <a:gd name="connsiteX21" fmla="*/ 935240 w 3735319"/>
              <a:gd name="connsiteY21" fmla="*/ 1240233 h 1693589"/>
              <a:gd name="connsiteX22" fmla="*/ 198000 w 3735319"/>
              <a:gd name="connsiteY22" fmla="*/ 1240233 h 1693589"/>
              <a:gd name="connsiteX23" fmla="*/ 0 w 3735319"/>
              <a:gd name="connsiteY23" fmla="*/ 844233 h 1693589"/>
              <a:gd name="connsiteX24" fmla="*/ 198000 w 3735319"/>
              <a:gd name="connsiteY24" fmla="*/ 448233 h 1693589"/>
              <a:gd name="connsiteX25" fmla="*/ 1098000 w 3735319"/>
              <a:gd name="connsiteY25" fmla="*/ 448233 h 1693589"/>
              <a:gd name="connsiteX26" fmla="*/ 1098448 w 3735319"/>
              <a:gd name="connsiteY26" fmla="*/ 449128 h 1693589"/>
              <a:gd name="connsiteX27" fmla="*/ 1197419 w 3735319"/>
              <a:gd name="connsiteY27" fmla="*/ 449128 h 1693589"/>
              <a:gd name="connsiteX28" fmla="*/ 1222522 w 3735319"/>
              <a:gd name="connsiteY28" fmla="*/ 398923 h 1693589"/>
              <a:gd name="connsiteX29" fmla="*/ 1226437 w 3735319"/>
              <a:gd name="connsiteY29" fmla="*/ 398923 h 1693589"/>
              <a:gd name="connsiteX30" fmla="*/ 1224976 w 3735319"/>
              <a:gd name="connsiteY30" fmla="*/ 396000 h 169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35319" h="1693589">
                <a:moveTo>
                  <a:pt x="1422976" y="0"/>
                </a:moveTo>
                <a:lnTo>
                  <a:pt x="2322976" y="0"/>
                </a:lnTo>
                <a:lnTo>
                  <a:pt x="2509470" y="372988"/>
                </a:lnTo>
                <a:lnTo>
                  <a:pt x="2509646" y="372988"/>
                </a:lnTo>
                <a:lnTo>
                  <a:pt x="2547716" y="449128"/>
                </a:lnTo>
                <a:lnTo>
                  <a:pt x="2636872" y="449128"/>
                </a:lnTo>
                <a:lnTo>
                  <a:pt x="2637319" y="448233"/>
                </a:lnTo>
                <a:lnTo>
                  <a:pt x="3537319" y="448233"/>
                </a:lnTo>
                <a:lnTo>
                  <a:pt x="3735319" y="844233"/>
                </a:lnTo>
                <a:lnTo>
                  <a:pt x="3537319" y="1240233"/>
                </a:lnTo>
                <a:lnTo>
                  <a:pt x="2782780" y="1240233"/>
                </a:lnTo>
                <a:lnTo>
                  <a:pt x="2782780" y="1241128"/>
                </a:lnTo>
                <a:lnTo>
                  <a:pt x="2527244" y="1241128"/>
                </a:lnTo>
                <a:lnTo>
                  <a:pt x="2499314" y="1296988"/>
                </a:lnTo>
                <a:lnTo>
                  <a:pt x="2499614" y="1297589"/>
                </a:lnTo>
                <a:lnTo>
                  <a:pt x="2301614" y="1693589"/>
                </a:lnTo>
                <a:lnTo>
                  <a:pt x="1401614" y="1693589"/>
                </a:lnTo>
                <a:lnTo>
                  <a:pt x="1276279" y="1442920"/>
                </a:lnTo>
                <a:lnTo>
                  <a:pt x="1274514" y="1442920"/>
                </a:lnTo>
                <a:lnTo>
                  <a:pt x="1173618" y="1241128"/>
                </a:lnTo>
                <a:lnTo>
                  <a:pt x="935240" y="1241128"/>
                </a:lnTo>
                <a:lnTo>
                  <a:pt x="935240" y="1240233"/>
                </a:lnTo>
                <a:lnTo>
                  <a:pt x="198000" y="1240233"/>
                </a:lnTo>
                <a:lnTo>
                  <a:pt x="0" y="844233"/>
                </a:lnTo>
                <a:lnTo>
                  <a:pt x="198000" y="448233"/>
                </a:lnTo>
                <a:lnTo>
                  <a:pt x="1098000" y="448233"/>
                </a:lnTo>
                <a:lnTo>
                  <a:pt x="1098448" y="449128"/>
                </a:lnTo>
                <a:lnTo>
                  <a:pt x="1197419" y="449128"/>
                </a:lnTo>
                <a:lnTo>
                  <a:pt x="1222522" y="398923"/>
                </a:lnTo>
                <a:lnTo>
                  <a:pt x="1226437" y="398923"/>
                </a:lnTo>
                <a:lnTo>
                  <a:pt x="1224976" y="396000"/>
                </a:lnTo>
                <a:close/>
              </a:path>
            </a:pathLst>
          </a:custGeom>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en-US" sz="3600" b="1">
                <a:latin typeface="Nunito Sans" panose="00000500000000000000" pitchFamily="2" charset="0"/>
              </a:rPr>
              <a:t>Khai phá dữ liệu</a:t>
            </a:r>
            <a:endParaRPr lang="vi-VN" sz="3600" b="1">
              <a:latin typeface="Nunito Sans" panose="00000500000000000000"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barn(outVertical)">
                                      <p:cBhvr>
                                        <p:cTn id="7" dur="10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iterate type="lt">
                                    <p:tmPct val="0"/>
                                  </p:iterate>
                                  <p:childTnLst>
                                    <p:set>
                                      <p:cBhvr>
                                        <p:cTn id="11" dur="1" fill="hold">
                                          <p:stCondLst>
                                            <p:cond delay="0"/>
                                          </p:stCondLst>
                                        </p:cTn>
                                        <p:tgtEl>
                                          <p:spTgt spid="34"/>
                                        </p:tgtEl>
                                        <p:attrNameLst>
                                          <p:attrName>style.visibility</p:attrName>
                                        </p:attrNameLst>
                                      </p:cBhvr>
                                      <p:to>
                                        <p:strVal val="visible"/>
                                      </p:to>
                                    </p:set>
                                    <p:anim calcmode="lin" valueType="num">
                                      <p:cBhvr>
                                        <p:cTn id="12" dur="1000" fill="hold"/>
                                        <p:tgtEl>
                                          <p:spTgt spid="34"/>
                                        </p:tgtEl>
                                        <p:attrNameLst>
                                          <p:attrName>ppt_w</p:attrName>
                                        </p:attrNameLst>
                                      </p:cBhvr>
                                      <p:tavLst>
                                        <p:tav tm="0">
                                          <p:val>
                                            <p:fltVal val="0"/>
                                          </p:val>
                                        </p:tav>
                                        <p:tav tm="100000">
                                          <p:val>
                                            <p:strVal val="#ppt_w"/>
                                          </p:val>
                                        </p:tav>
                                      </p:tavLst>
                                    </p:anim>
                                    <p:anim calcmode="lin" valueType="num">
                                      <p:cBhvr>
                                        <p:cTn id="13" dur="1000" fill="hold"/>
                                        <p:tgtEl>
                                          <p:spTgt spid="34"/>
                                        </p:tgtEl>
                                        <p:attrNameLst>
                                          <p:attrName>ppt_h</p:attrName>
                                        </p:attrNameLst>
                                      </p:cBhvr>
                                      <p:tavLst>
                                        <p:tav tm="0">
                                          <p:val>
                                            <p:fltVal val="0"/>
                                          </p:val>
                                        </p:tav>
                                        <p:tav tm="100000">
                                          <p:val>
                                            <p:strVal val="#ppt_h"/>
                                          </p:val>
                                        </p:tav>
                                      </p:tavLst>
                                    </p:anim>
                                    <p:anim calcmode="lin" valueType="num">
                                      <p:cBhvr>
                                        <p:cTn id="14" dur="1000" fill="hold"/>
                                        <p:tgtEl>
                                          <p:spTgt spid="34"/>
                                        </p:tgtEl>
                                        <p:attrNameLst>
                                          <p:attrName>style.rotation</p:attrName>
                                        </p:attrNameLst>
                                      </p:cBhvr>
                                      <p:tavLst>
                                        <p:tav tm="0">
                                          <p:val>
                                            <p:fltVal val="90"/>
                                          </p:val>
                                        </p:tav>
                                        <p:tav tm="100000">
                                          <p:val>
                                            <p:fltVal val="0"/>
                                          </p:val>
                                        </p:tav>
                                      </p:tavLst>
                                    </p:anim>
                                    <p:animEffect transition="in" filter="fade">
                                      <p:cBhvr>
                                        <p:cTn id="15" dur="1000"/>
                                        <p:tgtEl>
                                          <p:spTgt spid="34"/>
                                        </p:tgtEl>
                                      </p:cBhvr>
                                    </p:animEffect>
                                  </p:childTnLst>
                                </p:cTn>
                              </p:par>
                            </p:childTnLst>
                          </p:cTn>
                        </p:par>
                        <p:par>
                          <p:cTn id="16" fill="hold">
                            <p:stCondLst>
                              <p:cond delay="1000"/>
                            </p:stCondLst>
                            <p:childTnLst>
                              <p:par>
                                <p:cTn id="17" presetID="31" presetClass="entr" presetSubtype="0" fill="hold" grpId="0" nodeType="afterEffect">
                                  <p:stCondLst>
                                    <p:cond delay="0"/>
                                  </p:stCondLst>
                                  <p:iterate type="lt">
                                    <p:tmPct val="0"/>
                                  </p:iterate>
                                  <p:childTnLst>
                                    <p:set>
                                      <p:cBhvr>
                                        <p:cTn id="18" dur="1" fill="hold">
                                          <p:stCondLst>
                                            <p:cond delay="0"/>
                                          </p:stCondLst>
                                        </p:cTn>
                                        <p:tgtEl>
                                          <p:spTgt spid="153"/>
                                        </p:tgtEl>
                                        <p:attrNameLst>
                                          <p:attrName>style.visibility</p:attrName>
                                        </p:attrNameLst>
                                      </p:cBhvr>
                                      <p:to>
                                        <p:strVal val="visible"/>
                                      </p:to>
                                    </p:set>
                                    <p:anim calcmode="lin" valueType="num">
                                      <p:cBhvr>
                                        <p:cTn id="19" dur="1000" fill="hold"/>
                                        <p:tgtEl>
                                          <p:spTgt spid="153"/>
                                        </p:tgtEl>
                                        <p:attrNameLst>
                                          <p:attrName>ppt_w</p:attrName>
                                        </p:attrNameLst>
                                      </p:cBhvr>
                                      <p:tavLst>
                                        <p:tav tm="0">
                                          <p:val>
                                            <p:fltVal val="0"/>
                                          </p:val>
                                        </p:tav>
                                        <p:tav tm="100000">
                                          <p:val>
                                            <p:strVal val="#ppt_w"/>
                                          </p:val>
                                        </p:tav>
                                      </p:tavLst>
                                    </p:anim>
                                    <p:anim calcmode="lin" valueType="num">
                                      <p:cBhvr>
                                        <p:cTn id="20" dur="1000" fill="hold"/>
                                        <p:tgtEl>
                                          <p:spTgt spid="153"/>
                                        </p:tgtEl>
                                        <p:attrNameLst>
                                          <p:attrName>ppt_h</p:attrName>
                                        </p:attrNameLst>
                                      </p:cBhvr>
                                      <p:tavLst>
                                        <p:tav tm="0">
                                          <p:val>
                                            <p:fltVal val="0"/>
                                          </p:val>
                                        </p:tav>
                                        <p:tav tm="100000">
                                          <p:val>
                                            <p:strVal val="#ppt_h"/>
                                          </p:val>
                                        </p:tav>
                                      </p:tavLst>
                                    </p:anim>
                                    <p:anim calcmode="lin" valueType="num">
                                      <p:cBhvr>
                                        <p:cTn id="21" dur="1000" fill="hold"/>
                                        <p:tgtEl>
                                          <p:spTgt spid="153"/>
                                        </p:tgtEl>
                                        <p:attrNameLst>
                                          <p:attrName>style.rotation</p:attrName>
                                        </p:attrNameLst>
                                      </p:cBhvr>
                                      <p:tavLst>
                                        <p:tav tm="0">
                                          <p:val>
                                            <p:fltVal val="90"/>
                                          </p:val>
                                        </p:tav>
                                        <p:tav tm="100000">
                                          <p:val>
                                            <p:fltVal val="0"/>
                                          </p:val>
                                        </p:tav>
                                      </p:tavLst>
                                    </p:anim>
                                    <p:animEffect transition="in" filter="fade">
                                      <p:cBhvr>
                                        <p:cTn id="22" dur="1000"/>
                                        <p:tgtEl>
                                          <p:spTgt spid="153"/>
                                        </p:tgtEl>
                                      </p:cBhvr>
                                    </p:animEffect>
                                  </p:childTnLst>
                                </p:cTn>
                              </p:par>
                            </p:childTnLst>
                          </p:cTn>
                        </p:par>
                        <p:par>
                          <p:cTn id="23" fill="hold">
                            <p:stCondLst>
                              <p:cond delay="2000"/>
                            </p:stCondLst>
                            <p:childTnLst>
                              <p:par>
                                <p:cTn id="24" presetID="31" presetClass="entr" presetSubtype="0" fill="hold" grpId="0" nodeType="afterEffect">
                                  <p:stCondLst>
                                    <p:cond delay="0"/>
                                  </p:stCondLst>
                                  <p:childTnLst>
                                    <p:set>
                                      <p:cBhvr>
                                        <p:cTn id="25" dur="1" fill="hold">
                                          <p:stCondLst>
                                            <p:cond delay="0"/>
                                          </p:stCondLst>
                                        </p:cTn>
                                        <p:tgtEl>
                                          <p:spTgt spid="147"/>
                                        </p:tgtEl>
                                        <p:attrNameLst>
                                          <p:attrName>style.visibility</p:attrName>
                                        </p:attrNameLst>
                                      </p:cBhvr>
                                      <p:to>
                                        <p:strVal val="visible"/>
                                      </p:to>
                                    </p:set>
                                    <p:anim calcmode="lin" valueType="num">
                                      <p:cBhvr>
                                        <p:cTn id="26" dur="1000" fill="hold"/>
                                        <p:tgtEl>
                                          <p:spTgt spid="147"/>
                                        </p:tgtEl>
                                        <p:attrNameLst>
                                          <p:attrName>ppt_w</p:attrName>
                                        </p:attrNameLst>
                                      </p:cBhvr>
                                      <p:tavLst>
                                        <p:tav tm="0">
                                          <p:val>
                                            <p:fltVal val="0"/>
                                          </p:val>
                                        </p:tav>
                                        <p:tav tm="100000">
                                          <p:val>
                                            <p:strVal val="#ppt_w"/>
                                          </p:val>
                                        </p:tav>
                                      </p:tavLst>
                                    </p:anim>
                                    <p:anim calcmode="lin" valueType="num">
                                      <p:cBhvr>
                                        <p:cTn id="27" dur="1000" fill="hold"/>
                                        <p:tgtEl>
                                          <p:spTgt spid="147"/>
                                        </p:tgtEl>
                                        <p:attrNameLst>
                                          <p:attrName>ppt_h</p:attrName>
                                        </p:attrNameLst>
                                      </p:cBhvr>
                                      <p:tavLst>
                                        <p:tav tm="0">
                                          <p:val>
                                            <p:fltVal val="0"/>
                                          </p:val>
                                        </p:tav>
                                        <p:tav tm="100000">
                                          <p:val>
                                            <p:strVal val="#ppt_h"/>
                                          </p:val>
                                        </p:tav>
                                      </p:tavLst>
                                    </p:anim>
                                    <p:anim calcmode="lin" valueType="num">
                                      <p:cBhvr>
                                        <p:cTn id="28" dur="1000" fill="hold"/>
                                        <p:tgtEl>
                                          <p:spTgt spid="147"/>
                                        </p:tgtEl>
                                        <p:attrNameLst>
                                          <p:attrName>style.rotation</p:attrName>
                                        </p:attrNameLst>
                                      </p:cBhvr>
                                      <p:tavLst>
                                        <p:tav tm="0">
                                          <p:val>
                                            <p:fltVal val="90"/>
                                          </p:val>
                                        </p:tav>
                                        <p:tav tm="100000">
                                          <p:val>
                                            <p:fltVal val="0"/>
                                          </p:val>
                                        </p:tav>
                                      </p:tavLst>
                                    </p:anim>
                                    <p:animEffect transition="in" filter="fade">
                                      <p:cBhvr>
                                        <p:cTn id="29" dur="1000"/>
                                        <p:tgtEl>
                                          <p:spTgt spid="147"/>
                                        </p:tgtEl>
                                      </p:cBhvr>
                                    </p:animEffect>
                                  </p:childTnLst>
                                </p:cTn>
                              </p:par>
                            </p:childTnLst>
                          </p:cTn>
                        </p:par>
                        <p:par>
                          <p:cTn id="30" fill="hold">
                            <p:stCondLst>
                              <p:cond delay="3000"/>
                            </p:stCondLst>
                            <p:childTnLst>
                              <p:par>
                                <p:cTn id="31" presetID="31" presetClass="entr" presetSubtype="0" fill="hold" grpId="0" nodeType="afterEffect">
                                  <p:stCondLst>
                                    <p:cond delay="0"/>
                                  </p:stCondLst>
                                  <p:iterate type="lt">
                                    <p:tmPct val="0"/>
                                  </p:iterate>
                                  <p:childTnLst>
                                    <p:set>
                                      <p:cBhvr>
                                        <p:cTn id="32" dur="1" fill="hold">
                                          <p:stCondLst>
                                            <p:cond delay="0"/>
                                          </p:stCondLst>
                                        </p:cTn>
                                        <p:tgtEl>
                                          <p:spTgt spid="151"/>
                                        </p:tgtEl>
                                        <p:attrNameLst>
                                          <p:attrName>style.visibility</p:attrName>
                                        </p:attrNameLst>
                                      </p:cBhvr>
                                      <p:to>
                                        <p:strVal val="visible"/>
                                      </p:to>
                                    </p:set>
                                    <p:anim calcmode="lin" valueType="num">
                                      <p:cBhvr>
                                        <p:cTn id="33" dur="1000" fill="hold"/>
                                        <p:tgtEl>
                                          <p:spTgt spid="151"/>
                                        </p:tgtEl>
                                        <p:attrNameLst>
                                          <p:attrName>ppt_w</p:attrName>
                                        </p:attrNameLst>
                                      </p:cBhvr>
                                      <p:tavLst>
                                        <p:tav tm="0">
                                          <p:val>
                                            <p:fltVal val="0"/>
                                          </p:val>
                                        </p:tav>
                                        <p:tav tm="100000">
                                          <p:val>
                                            <p:strVal val="#ppt_w"/>
                                          </p:val>
                                        </p:tav>
                                      </p:tavLst>
                                    </p:anim>
                                    <p:anim calcmode="lin" valueType="num">
                                      <p:cBhvr>
                                        <p:cTn id="34" dur="1000" fill="hold"/>
                                        <p:tgtEl>
                                          <p:spTgt spid="151"/>
                                        </p:tgtEl>
                                        <p:attrNameLst>
                                          <p:attrName>ppt_h</p:attrName>
                                        </p:attrNameLst>
                                      </p:cBhvr>
                                      <p:tavLst>
                                        <p:tav tm="0">
                                          <p:val>
                                            <p:fltVal val="0"/>
                                          </p:val>
                                        </p:tav>
                                        <p:tav tm="100000">
                                          <p:val>
                                            <p:strVal val="#ppt_h"/>
                                          </p:val>
                                        </p:tav>
                                      </p:tavLst>
                                    </p:anim>
                                    <p:anim calcmode="lin" valueType="num">
                                      <p:cBhvr>
                                        <p:cTn id="35" dur="1000" fill="hold"/>
                                        <p:tgtEl>
                                          <p:spTgt spid="151"/>
                                        </p:tgtEl>
                                        <p:attrNameLst>
                                          <p:attrName>style.rotation</p:attrName>
                                        </p:attrNameLst>
                                      </p:cBhvr>
                                      <p:tavLst>
                                        <p:tav tm="0">
                                          <p:val>
                                            <p:fltVal val="90"/>
                                          </p:val>
                                        </p:tav>
                                        <p:tav tm="100000">
                                          <p:val>
                                            <p:fltVal val="0"/>
                                          </p:val>
                                        </p:tav>
                                      </p:tavLst>
                                    </p:anim>
                                    <p:animEffect transition="in" filter="fade">
                                      <p:cBhvr>
                                        <p:cTn id="36" dur="1000"/>
                                        <p:tgtEl>
                                          <p:spTgt spid="151"/>
                                        </p:tgtEl>
                                      </p:cBhvr>
                                    </p:animEffect>
                                  </p:childTnLst>
                                </p:cTn>
                              </p:par>
                            </p:childTnLst>
                          </p:cTn>
                        </p:par>
                        <p:par>
                          <p:cTn id="37" fill="hold">
                            <p:stCondLst>
                              <p:cond delay="4000"/>
                            </p:stCondLst>
                            <p:childTnLst>
                              <p:par>
                                <p:cTn id="38" presetID="31" presetClass="entr" presetSubtype="0" fill="hold" grpId="0" nodeType="afterEffect">
                                  <p:stCondLst>
                                    <p:cond delay="0"/>
                                  </p:stCondLst>
                                  <p:iterate type="lt">
                                    <p:tmPct val="0"/>
                                  </p:iterate>
                                  <p:childTnLst>
                                    <p:set>
                                      <p:cBhvr>
                                        <p:cTn id="39" dur="1" fill="hold">
                                          <p:stCondLst>
                                            <p:cond delay="0"/>
                                          </p:stCondLst>
                                        </p:cTn>
                                        <p:tgtEl>
                                          <p:spTgt spid="152"/>
                                        </p:tgtEl>
                                        <p:attrNameLst>
                                          <p:attrName>style.visibility</p:attrName>
                                        </p:attrNameLst>
                                      </p:cBhvr>
                                      <p:to>
                                        <p:strVal val="visible"/>
                                      </p:to>
                                    </p:set>
                                    <p:anim calcmode="lin" valueType="num">
                                      <p:cBhvr>
                                        <p:cTn id="40" dur="1000" fill="hold"/>
                                        <p:tgtEl>
                                          <p:spTgt spid="152"/>
                                        </p:tgtEl>
                                        <p:attrNameLst>
                                          <p:attrName>ppt_w</p:attrName>
                                        </p:attrNameLst>
                                      </p:cBhvr>
                                      <p:tavLst>
                                        <p:tav tm="0">
                                          <p:val>
                                            <p:fltVal val="0"/>
                                          </p:val>
                                        </p:tav>
                                        <p:tav tm="100000">
                                          <p:val>
                                            <p:strVal val="#ppt_w"/>
                                          </p:val>
                                        </p:tav>
                                      </p:tavLst>
                                    </p:anim>
                                    <p:anim calcmode="lin" valueType="num">
                                      <p:cBhvr>
                                        <p:cTn id="41" dur="1000" fill="hold"/>
                                        <p:tgtEl>
                                          <p:spTgt spid="152"/>
                                        </p:tgtEl>
                                        <p:attrNameLst>
                                          <p:attrName>ppt_h</p:attrName>
                                        </p:attrNameLst>
                                      </p:cBhvr>
                                      <p:tavLst>
                                        <p:tav tm="0">
                                          <p:val>
                                            <p:fltVal val="0"/>
                                          </p:val>
                                        </p:tav>
                                        <p:tav tm="100000">
                                          <p:val>
                                            <p:strVal val="#ppt_h"/>
                                          </p:val>
                                        </p:tav>
                                      </p:tavLst>
                                    </p:anim>
                                    <p:anim calcmode="lin" valueType="num">
                                      <p:cBhvr>
                                        <p:cTn id="42" dur="1000" fill="hold"/>
                                        <p:tgtEl>
                                          <p:spTgt spid="152"/>
                                        </p:tgtEl>
                                        <p:attrNameLst>
                                          <p:attrName>style.rotation</p:attrName>
                                        </p:attrNameLst>
                                      </p:cBhvr>
                                      <p:tavLst>
                                        <p:tav tm="0">
                                          <p:val>
                                            <p:fltVal val="90"/>
                                          </p:val>
                                        </p:tav>
                                        <p:tav tm="100000">
                                          <p:val>
                                            <p:fltVal val="0"/>
                                          </p:val>
                                        </p:tav>
                                      </p:tavLst>
                                    </p:anim>
                                    <p:animEffect transition="in" filter="fade">
                                      <p:cBhvr>
                                        <p:cTn id="43" dur="1000"/>
                                        <p:tgtEl>
                                          <p:spTgt spid="152"/>
                                        </p:tgtEl>
                                      </p:cBhvr>
                                    </p:animEffect>
                                  </p:childTnLst>
                                </p:cTn>
                              </p:par>
                            </p:childTnLst>
                          </p:cTn>
                        </p:par>
                        <p:par>
                          <p:cTn id="44" fill="hold">
                            <p:stCondLst>
                              <p:cond delay="5000"/>
                            </p:stCondLst>
                            <p:childTnLst>
                              <p:par>
                                <p:cTn id="45" presetID="31" presetClass="entr" presetSubtype="0" fill="hold" grpId="0" nodeType="afterEffect">
                                  <p:stCondLst>
                                    <p:cond delay="0"/>
                                  </p:stCondLst>
                                  <p:iterate type="lt">
                                    <p:tmPct val="0"/>
                                  </p:iterate>
                                  <p:childTnLst>
                                    <p:set>
                                      <p:cBhvr>
                                        <p:cTn id="46" dur="1" fill="hold">
                                          <p:stCondLst>
                                            <p:cond delay="0"/>
                                          </p:stCondLst>
                                        </p:cTn>
                                        <p:tgtEl>
                                          <p:spTgt spid="154"/>
                                        </p:tgtEl>
                                        <p:attrNameLst>
                                          <p:attrName>style.visibility</p:attrName>
                                        </p:attrNameLst>
                                      </p:cBhvr>
                                      <p:to>
                                        <p:strVal val="visible"/>
                                      </p:to>
                                    </p:set>
                                    <p:anim calcmode="lin" valueType="num">
                                      <p:cBhvr>
                                        <p:cTn id="47" dur="1000" fill="hold"/>
                                        <p:tgtEl>
                                          <p:spTgt spid="154"/>
                                        </p:tgtEl>
                                        <p:attrNameLst>
                                          <p:attrName>ppt_w</p:attrName>
                                        </p:attrNameLst>
                                      </p:cBhvr>
                                      <p:tavLst>
                                        <p:tav tm="0">
                                          <p:val>
                                            <p:fltVal val="0"/>
                                          </p:val>
                                        </p:tav>
                                        <p:tav tm="100000">
                                          <p:val>
                                            <p:strVal val="#ppt_w"/>
                                          </p:val>
                                        </p:tav>
                                      </p:tavLst>
                                    </p:anim>
                                    <p:anim calcmode="lin" valueType="num">
                                      <p:cBhvr>
                                        <p:cTn id="48" dur="1000" fill="hold"/>
                                        <p:tgtEl>
                                          <p:spTgt spid="154"/>
                                        </p:tgtEl>
                                        <p:attrNameLst>
                                          <p:attrName>ppt_h</p:attrName>
                                        </p:attrNameLst>
                                      </p:cBhvr>
                                      <p:tavLst>
                                        <p:tav tm="0">
                                          <p:val>
                                            <p:fltVal val="0"/>
                                          </p:val>
                                        </p:tav>
                                        <p:tav tm="100000">
                                          <p:val>
                                            <p:strVal val="#ppt_h"/>
                                          </p:val>
                                        </p:tav>
                                      </p:tavLst>
                                    </p:anim>
                                    <p:anim calcmode="lin" valueType="num">
                                      <p:cBhvr>
                                        <p:cTn id="49" dur="1000" fill="hold"/>
                                        <p:tgtEl>
                                          <p:spTgt spid="154"/>
                                        </p:tgtEl>
                                        <p:attrNameLst>
                                          <p:attrName>style.rotation</p:attrName>
                                        </p:attrNameLst>
                                      </p:cBhvr>
                                      <p:tavLst>
                                        <p:tav tm="0">
                                          <p:val>
                                            <p:fltVal val="90"/>
                                          </p:val>
                                        </p:tav>
                                        <p:tav tm="100000">
                                          <p:val>
                                            <p:fltVal val="0"/>
                                          </p:val>
                                        </p:tav>
                                      </p:tavLst>
                                    </p:anim>
                                    <p:animEffect transition="in" filter="fade">
                                      <p:cBhvr>
                                        <p:cTn id="50" dur="1000"/>
                                        <p:tgtEl>
                                          <p:spTgt spid="154"/>
                                        </p:tgtEl>
                                      </p:cBhvr>
                                    </p:animEffect>
                                  </p:childTnLst>
                                </p:cTn>
                              </p:par>
                            </p:childTnLst>
                          </p:cTn>
                        </p:par>
                        <p:par>
                          <p:cTn id="51" fill="hold">
                            <p:stCondLst>
                              <p:cond delay="6000"/>
                            </p:stCondLst>
                            <p:childTnLst>
                              <p:par>
                                <p:cTn id="52" presetID="31" presetClass="entr" presetSubtype="0" fill="hold" grpId="0" nodeType="afterEffect">
                                  <p:stCondLst>
                                    <p:cond delay="0"/>
                                  </p:stCondLst>
                                  <p:childTnLst>
                                    <p:set>
                                      <p:cBhvr>
                                        <p:cTn id="53" dur="1" fill="hold">
                                          <p:stCondLst>
                                            <p:cond delay="0"/>
                                          </p:stCondLst>
                                        </p:cTn>
                                        <p:tgtEl>
                                          <p:spTgt spid="149"/>
                                        </p:tgtEl>
                                        <p:attrNameLst>
                                          <p:attrName>style.visibility</p:attrName>
                                        </p:attrNameLst>
                                      </p:cBhvr>
                                      <p:to>
                                        <p:strVal val="visible"/>
                                      </p:to>
                                    </p:set>
                                    <p:anim calcmode="lin" valueType="num">
                                      <p:cBhvr>
                                        <p:cTn id="54" dur="1000" fill="hold"/>
                                        <p:tgtEl>
                                          <p:spTgt spid="149"/>
                                        </p:tgtEl>
                                        <p:attrNameLst>
                                          <p:attrName>ppt_w</p:attrName>
                                        </p:attrNameLst>
                                      </p:cBhvr>
                                      <p:tavLst>
                                        <p:tav tm="0">
                                          <p:val>
                                            <p:fltVal val="0"/>
                                          </p:val>
                                        </p:tav>
                                        <p:tav tm="100000">
                                          <p:val>
                                            <p:strVal val="#ppt_w"/>
                                          </p:val>
                                        </p:tav>
                                      </p:tavLst>
                                    </p:anim>
                                    <p:anim calcmode="lin" valueType="num">
                                      <p:cBhvr>
                                        <p:cTn id="55" dur="1000" fill="hold"/>
                                        <p:tgtEl>
                                          <p:spTgt spid="149"/>
                                        </p:tgtEl>
                                        <p:attrNameLst>
                                          <p:attrName>ppt_h</p:attrName>
                                        </p:attrNameLst>
                                      </p:cBhvr>
                                      <p:tavLst>
                                        <p:tav tm="0">
                                          <p:val>
                                            <p:fltVal val="0"/>
                                          </p:val>
                                        </p:tav>
                                        <p:tav tm="100000">
                                          <p:val>
                                            <p:strVal val="#ppt_h"/>
                                          </p:val>
                                        </p:tav>
                                      </p:tavLst>
                                    </p:anim>
                                    <p:anim calcmode="lin" valueType="num">
                                      <p:cBhvr>
                                        <p:cTn id="56" dur="1000" fill="hold"/>
                                        <p:tgtEl>
                                          <p:spTgt spid="149"/>
                                        </p:tgtEl>
                                        <p:attrNameLst>
                                          <p:attrName>style.rotation</p:attrName>
                                        </p:attrNameLst>
                                      </p:cBhvr>
                                      <p:tavLst>
                                        <p:tav tm="0">
                                          <p:val>
                                            <p:fltVal val="90"/>
                                          </p:val>
                                        </p:tav>
                                        <p:tav tm="100000">
                                          <p:val>
                                            <p:fltVal val="0"/>
                                          </p:val>
                                        </p:tav>
                                      </p:tavLst>
                                    </p:anim>
                                    <p:animEffect transition="in" filter="fade">
                                      <p:cBhvr>
                                        <p:cTn id="57" dur="1000"/>
                                        <p:tgtEl>
                                          <p:spTgt spid="149"/>
                                        </p:tgtEl>
                                      </p:cBhvr>
                                    </p:animEffect>
                                  </p:childTnLst>
                                </p:cTn>
                              </p:par>
                            </p:childTnLst>
                          </p:cTn>
                        </p:par>
                        <p:par>
                          <p:cTn id="58" fill="hold">
                            <p:stCondLst>
                              <p:cond delay="7000"/>
                            </p:stCondLst>
                            <p:childTnLst>
                              <p:par>
                                <p:cTn id="59" presetID="31" presetClass="entr" presetSubtype="0" fill="hold" grpId="0" nodeType="afterEffect">
                                  <p:stCondLst>
                                    <p:cond delay="0"/>
                                  </p:stCondLst>
                                  <p:childTnLst>
                                    <p:set>
                                      <p:cBhvr>
                                        <p:cTn id="60" dur="1" fill="hold">
                                          <p:stCondLst>
                                            <p:cond delay="0"/>
                                          </p:stCondLst>
                                        </p:cTn>
                                        <p:tgtEl>
                                          <p:spTgt spid="150"/>
                                        </p:tgtEl>
                                        <p:attrNameLst>
                                          <p:attrName>style.visibility</p:attrName>
                                        </p:attrNameLst>
                                      </p:cBhvr>
                                      <p:to>
                                        <p:strVal val="visible"/>
                                      </p:to>
                                    </p:set>
                                    <p:anim calcmode="lin" valueType="num">
                                      <p:cBhvr>
                                        <p:cTn id="61" dur="1000" fill="hold"/>
                                        <p:tgtEl>
                                          <p:spTgt spid="150"/>
                                        </p:tgtEl>
                                        <p:attrNameLst>
                                          <p:attrName>ppt_w</p:attrName>
                                        </p:attrNameLst>
                                      </p:cBhvr>
                                      <p:tavLst>
                                        <p:tav tm="0">
                                          <p:val>
                                            <p:fltVal val="0"/>
                                          </p:val>
                                        </p:tav>
                                        <p:tav tm="100000">
                                          <p:val>
                                            <p:strVal val="#ppt_w"/>
                                          </p:val>
                                        </p:tav>
                                      </p:tavLst>
                                    </p:anim>
                                    <p:anim calcmode="lin" valueType="num">
                                      <p:cBhvr>
                                        <p:cTn id="62" dur="1000" fill="hold"/>
                                        <p:tgtEl>
                                          <p:spTgt spid="150"/>
                                        </p:tgtEl>
                                        <p:attrNameLst>
                                          <p:attrName>ppt_h</p:attrName>
                                        </p:attrNameLst>
                                      </p:cBhvr>
                                      <p:tavLst>
                                        <p:tav tm="0">
                                          <p:val>
                                            <p:fltVal val="0"/>
                                          </p:val>
                                        </p:tav>
                                        <p:tav tm="100000">
                                          <p:val>
                                            <p:strVal val="#ppt_h"/>
                                          </p:val>
                                        </p:tav>
                                      </p:tavLst>
                                    </p:anim>
                                    <p:anim calcmode="lin" valueType="num">
                                      <p:cBhvr>
                                        <p:cTn id="63" dur="1000" fill="hold"/>
                                        <p:tgtEl>
                                          <p:spTgt spid="150"/>
                                        </p:tgtEl>
                                        <p:attrNameLst>
                                          <p:attrName>style.rotation</p:attrName>
                                        </p:attrNameLst>
                                      </p:cBhvr>
                                      <p:tavLst>
                                        <p:tav tm="0">
                                          <p:val>
                                            <p:fltVal val="90"/>
                                          </p:val>
                                        </p:tav>
                                        <p:tav tm="100000">
                                          <p:val>
                                            <p:fltVal val="0"/>
                                          </p:val>
                                        </p:tav>
                                      </p:tavLst>
                                    </p:anim>
                                    <p:animEffect transition="in" filter="fade">
                                      <p:cBhvr>
                                        <p:cTn id="64" dur="1000"/>
                                        <p:tgtEl>
                                          <p:spTgt spid="150"/>
                                        </p:tgtEl>
                                      </p:cBhvr>
                                    </p:animEffect>
                                  </p:childTnLst>
                                </p:cTn>
                              </p:par>
                            </p:childTnLst>
                          </p:cTn>
                        </p:par>
                        <p:par>
                          <p:cTn id="65" fill="hold">
                            <p:stCondLst>
                              <p:cond delay="8000"/>
                            </p:stCondLst>
                            <p:childTnLst>
                              <p:par>
                                <p:cTn id="66" presetID="31" presetClass="entr" presetSubtype="0" fill="hold" grpId="0" nodeType="afterEffect">
                                  <p:stCondLst>
                                    <p:cond delay="0"/>
                                  </p:stCondLst>
                                  <p:childTnLst>
                                    <p:set>
                                      <p:cBhvr>
                                        <p:cTn id="67" dur="1" fill="hold">
                                          <p:stCondLst>
                                            <p:cond delay="0"/>
                                          </p:stCondLst>
                                        </p:cTn>
                                        <p:tgtEl>
                                          <p:spTgt spid="148"/>
                                        </p:tgtEl>
                                        <p:attrNameLst>
                                          <p:attrName>style.visibility</p:attrName>
                                        </p:attrNameLst>
                                      </p:cBhvr>
                                      <p:to>
                                        <p:strVal val="visible"/>
                                      </p:to>
                                    </p:set>
                                    <p:anim calcmode="lin" valueType="num">
                                      <p:cBhvr>
                                        <p:cTn id="68" dur="1000" fill="hold"/>
                                        <p:tgtEl>
                                          <p:spTgt spid="148"/>
                                        </p:tgtEl>
                                        <p:attrNameLst>
                                          <p:attrName>ppt_w</p:attrName>
                                        </p:attrNameLst>
                                      </p:cBhvr>
                                      <p:tavLst>
                                        <p:tav tm="0">
                                          <p:val>
                                            <p:fltVal val="0"/>
                                          </p:val>
                                        </p:tav>
                                        <p:tav tm="100000">
                                          <p:val>
                                            <p:strVal val="#ppt_w"/>
                                          </p:val>
                                        </p:tav>
                                      </p:tavLst>
                                    </p:anim>
                                    <p:anim calcmode="lin" valueType="num">
                                      <p:cBhvr>
                                        <p:cTn id="69" dur="1000" fill="hold"/>
                                        <p:tgtEl>
                                          <p:spTgt spid="148"/>
                                        </p:tgtEl>
                                        <p:attrNameLst>
                                          <p:attrName>ppt_h</p:attrName>
                                        </p:attrNameLst>
                                      </p:cBhvr>
                                      <p:tavLst>
                                        <p:tav tm="0">
                                          <p:val>
                                            <p:fltVal val="0"/>
                                          </p:val>
                                        </p:tav>
                                        <p:tav tm="100000">
                                          <p:val>
                                            <p:strVal val="#ppt_h"/>
                                          </p:val>
                                        </p:tav>
                                      </p:tavLst>
                                    </p:anim>
                                    <p:anim calcmode="lin" valueType="num">
                                      <p:cBhvr>
                                        <p:cTn id="70" dur="1000" fill="hold"/>
                                        <p:tgtEl>
                                          <p:spTgt spid="148"/>
                                        </p:tgtEl>
                                        <p:attrNameLst>
                                          <p:attrName>style.rotation</p:attrName>
                                        </p:attrNameLst>
                                      </p:cBhvr>
                                      <p:tavLst>
                                        <p:tav tm="0">
                                          <p:val>
                                            <p:fltVal val="90"/>
                                          </p:val>
                                        </p:tav>
                                        <p:tav tm="100000">
                                          <p:val>
                                            <p:fltVal val="0"/>
                                          </p:val>
                                        </p:tav>
                                      </p:tavLst>
                                    </p:anim>
                                    <p:animEffect transition="in" filter="fade">
                                      <p:cBhvr>
                                        <p:cTn id="71" dur="1000"/>
                                        <p:tgtEl>
                                          <p:spTgt spid="148"/>
                                        </p:tgtEl>
                                      </p:cBhvr>
                                    </p:animEffect>
                                  </p:childTnLst>
                                </p:cTn>
                              </p:par>
                            </p:childTnLst>
                          </p:cTn>
                        </p:par>
                        <p:par>
                          <p:cTn id="72" fill="hold">
                            <p:stCondLst>
                              <p:cond delay="9000"/>
                            </p:stCondLst>
                            <p:childTnLst>
                              <p:par>
                                <p:cTn id="73" presetID="31" presetClass="entr" presetSubtype="0" fill="hold" grpId="0" nodeType="afterEffect">
                                  <p:stCondLst>
                                    <p:cond delay="0"/>
                                  </p:stCondLst>
                                  <p:childTnLst>
                                    <p:set>
                                      <p:cBhvr>
                                        <p:cTn id="74" dur="1" fill="hold">
                                          <p:stCondLst>
                                            <p:cond delay="0"/>
                                          </p:stCondLst>
                                        </p:cTn>
                                        <p:tgtEl>
                                          <p:spTgt spid="115"/>
                                        </p:tgtEl>
                                        <p:attrNameLst>
                                          <p:attrName>style.visibility</p:attrName>
                                        </p:attrNameLst>
                                      </p:cBhvr>
                                      <p:to>
                                        <p:strVal val="visible"/>
                                      </p:to>
                                    </p:set>
                                    <p:anim calcmode="lin" valueType="num">
                                      <p:cBhvr>
                                        <p:cTn id="75" dur="1000" fill="hold"/>
                                        <p:tgtEl>
                                          <p:spTgt spid="115"/>
                                        </p:tgtEl>
                                        <p:attrNameLst>
                                          <p:attrName>ppt_w</p:attrName>
                                        </p:attrNameLst>
                                      </p:cBhvr>
                                      <p:tavLst>
                                        <p:tav tm="0">
                                          <p:val>
                                            <p:fltVal val="0"/>
                                          </p:val>
                                        </p:tav>
                                        <p:tav tm="100000">
                                          <p:val>
                                            <p:strVal val="#ppt_w"/>
                                          </p:val>
                                        </p:tav>
                                      </p:tavLst>
                                    </p:anim>
                                    <p:anim calcmode="lin" valueType="num">
                                      <p:cBhvr>
                                        <p:cTn id="76" dur="1000" fill="hold"/>
                                        <p:tgtEl>
                                          <p:spTgt spid="115"/>
                                        </p:tgtEl>
                                        <p:attrNameLst>
                                          <p:attrName>ppt_h</p:attrName>
                                        </p:attrNameLst>
                                      </p:cBhvr>
                                      <p:tavLst>
                                        <p:tav tm="0">
                                          <p:val>
                                            <p:fltVal val="0"/>
                                          </p:val>
                                        </p:tav>
                                        <p:tav tm="100000">
                                          <p:val>
                                            <p:strVal val="#ppt_h"/>
                                          </p:val>
                                        </p:tav>
                                      </p:tavLst>
                                    </p:anim>
                                    <p:anim calcmode="lin" valueType="num">
                                      <p:cBhvr>
                                        <p:cTn id="77" dur="1000" fill="hold"/>
                                        <p:tgtEl>
                                          <p:spTgt spid="115"/>
                                        </p:tgtEl>
                                        <p:attrNameLst>
                                          <p:attrName>style.rotation</p:attrName>
                                        </p:attrNameLst>
                                      </p:cBhvr>
                                      <p:tavLst>
                                        <p:tav tm="0">
                                          <p:val>
                                            <p:fltVal val="90"/>
                                          </p:val>
                                        </p:tav>
                                        <p:tav tm="100000">
                                          <p:val>
                                            <p:fltVal val="0"/>
                                          </p:val>
                                        </p:tav>
                                      </p:tavLst>
                                    </p:anim>
                                    <p:animEffect transition="in" filter="fade">
                                      <p:cBhvr>
                                        <p:cTn id="78" dur="1000"/>
                                        <p:tgtEl>
                                          <p:spTgt spid="115"/>
                                        </p:tgtEl>
                                      </p:cBhvr>
                                    </p:animEffect>
                                  </p:childTnLst>
                                </p:cTn>
                              </p:par>
                            </p:childTnLst>
                          </p:cTn>
                        </p:par>
                      </p:childTnLst>
                    </p:cTn>
                  </p:par>
                  <p:par>
                    <p:cTn id="79" fill="hold">
                      <p:stCondLst>
                        <p:cond delay="indefinite"/>
                      </p:stCondLst>
                      <p:childTnLst>
                        <p:par>
                          <p:cTn id="80" fill="hold">
                            <p:stCondLst>
                              <p:cond delay="0"/>
                            </p:stCondLst>
                            <p:childTnLst>
                              <p:par>
                                <p:cTn id="81" presetID="18" presetClass="emph" presetSubtype="0" fill="hold" grpId="1" nodeType="clickEffect">
                                  <p:stCondLst>
                                    <p:cond delay="0"/>
                                  </p:stCondLst>
                                  <p:iterate type="lt">
                                    <p:tmPct val="4000"/>
                                  </p:iterate>
                                  <p:childTnLst>
                                    <p:set>
                                      <p:cBhvr override="childStyle">
                                        <p:cTn id="82" dur="500" fill="hold"/>
                                        <p:tgtEl>
                                          <p:spTgt spid="34"/>
                                        </p:tgtEl>
                                        <p:attrNameLst>
                                          <p:attrName>style.textDecorationUnderline</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18" presetClass="emph" presetSubtype="0" fill="hold" grpId="1" nodeType="clickEffect">
                                  <p:stCondLst>
                                    <p:cond delay="0"/>
                                  </p:stCondLst>
                                  <p:iterate type="lt">
                                    <p:tmPct val="4000"/>
                                  </p:iterate>
                                  <p:childTnLst>
                                    <p:set>
                                      <p:cBhvr override="childStyle">
                                        <p:cTn id="86" dur="500" fill="hold"/>
                                        <p:tgtEl>
                                          <p:spTgt spid="153"/>
                                        </p:tgtEl>
                                        <p:attrNameLst>
                                          <p:attrName>style.textDecorationUnderline</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8" presetClass="emph" presetSubtype="0" fill="hold" grpId="1" nodeType="clickEffect">
                                  <p:stCondLst>
                                    <p:cond delay="0"/>
                                  </p:stCondLst>
                                  <p:iterate type="lt">
                                    <p:tmPct val="4000"/>
                                  </p:iterate>
                                  <p:childTnLst>
                                    <p:set>
                                      <p:cBhvr override="childStyle">
                                        <p:cTn id="90" dur="500" fill="hold"/>
                                        <p:tgtEl>
                                          <p:spTgt spid="151"/>
                                        </p:tgtEl>
                                        <p:attrNameLst>
                                          <p:attrName>style.textDecorationUnderline</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18" presetClass="emph" presetSubtype="0" fill="hold" grpId="1" nodeType="clickEffect">
                                  <p:stCondLst>
                                    <p:cond delay="0"/>
                                  </p:stCondLst>
                                  <p:iterate type="lt">
                                    <p:tmPct val="4000"/>
                                  </p:iterate>
                                  <p:childTnLst>
                                    <p:set>
                                      <p:cBhvr override="childStyle">
                                        <p:cTn id="94" dur="500" fill="hold"/>
                                        <p:tgtEl>
                                          <p:spTgt spid="152"/>
                                        </p:tgtEl>
                                        <p:attrNameLst>
                                          <p:attrName>style.textDecorationUnderline</p:attrName>
                                        </p:attrNameLst>
                                      </p:cBhvr>
                                      <p:to>
                                        <p:strVal val="true"/>
                                      </p:to>
                                    </p:set>
                                  </p:childTnLst>
                                </p:cTn>
                              </p:par>
                            </p:childTnLst>
                          </p:cTn>
                        </p:par>
                      </p:childTnLst>
                    </p:cTn>
                  </p:par>
                  <p:par>
                    <p:cTn id="95" fill="hold">
                      <p:stCondLst>
                        <p:cond delay="indefinite"/>
                      </p:stCondLst>
                      <p:childTnLst>
                        <p:par>
                          <p:cTn id="96" fill="hold">
                            <p:stCondLst>
                              <p:cond delay="0"/>
                            </p:stCondLst>
                            <p:childTnLst>
                              <p:par>
                                <p:cTn id="97" presetID="18" presetClass="emph" presetSubtype="0" fill="hold" grpId="1" nodeType="clickEffect">
                                  <p:stCondLst>
                                    <p:cond delay="0"/>
                                  </p:stCondLst>
                                  <p:iterate type="lt">
                                    <p:tmPct val="4000"/>
                                  </p:iterate>
                                  <p:childTnLst>
                                    <p:set>
                                      <p:cBhvr override="childStyle">
                                        <p:cTn id="98" dur="500" fill="hold"/>
                                        <p:tgtEl>
                                          <p:spTgt spid="15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115" grpId="0" animBg="1"/>
      <p:bldP spid="147" grpId="0" animBg="1"/>
      <p:bldP spid="148" grpId="0" animBg="1"/>
      <p:bldP spid="149" grpId="0" animBg="1"/>
      <p:bldP spid="150" grpId="0" animBg="1"/>
      <p:bldP spid="151" grpId="0" animBg="1"/>
      <p:bldP spid="151" grpId="1" animBg="1"/>
      <p:bldP spid="152" grpId="0" animBg="1"/>
      <p:bldP spid="152" grpId="1" animBg="1"/>
      <p:bldP spid="153" grpId="0" animBg="1"/>
      <p:bldP spid="153" grpId="1" animBg="1"/>
      <p:bldP spid="154" grpId="0" animBg="1"/>
      <p:bldP spid="154" grpId="1" animBg="1"/>
      <p:bldP spid="17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6000" t="14000"/>
          </a:stretch>
        </a:blipFill>
        <a:effectLst/>
      </p:bgPr>
    </p:bg>
    <p:spTree>
      <p:nvGrpSpPr>
        <p:cNvPr id="1" name="Shape 147"/>
        <p:cNvGrpSpPr/>
        <p:nvPr/>
      </p:nvGrpSpPr>
      <p:grpSpPr>
        <a:xfrm>
          <a:off x="0" y="0"/>
          <a:ext cx="0" cy="0"/>
          <a:chOff x="0" y="0"/>
          <a:chExt cx="0" cy="0"/>
        </a:xfrm>
      </p:grpSpPr>
      <p:sp>
        <p:nvSpPr>
          <p:cNvPr id="148" name="Google Shape;148;p24"/>
          <p:cNvSpPr txBox="1">
            <a:spLocks noGrp="1"/>
          </p:cNvSpPr>
          <p:nvPr>
            <p:ph type="ctrTitle"/>
          </p:nvPr>
        </p:nvSpPr>
        <p:spPr>
          <a:xfrm flipH="1">
            <a:off x="1889223" y="2411191"/>
            <a:ext cx="2825899" cy="7545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b="1">
                <a:latin typeface="Nunito Sans" panose="00000500000000000000" pitchFamily="2" charset="0"/>
                <a:cs typeface="Times New Roman" panose="02020603050405020304" pitchFamily="18" charset="0"/>
              </a:rPr>
              <a:t>Thống kê</a:t>
            </a:r>
            <a:endParaRPr sz="2400">
              <a:latin typeface="Nunito Sans" panose="00000500000000000000" pitchFamily="2" charset="0"/>
            </a:endParaRPr>
          </a:p>
        </p:txBody>
      </p:sp>
      <p:sp>
        <p:nvSpPr>
          <p:cNvPr id="149" name="Google Shape;149;p24"/>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50" name="Google Shape;150;p2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9000" t="15000" r="-2000" b="22000"/>
          </a:stretch>
        </a:blipFill>
        <a:effectLst/>
      </p:bgPr>
    </p:bg>
    <p:spTree>
      <p:nvGrpSpPr>
        <p:cNvPr id="1" name="Shape 154"/>
        <p:cNvGrpSpPr/>
        <p:nvPr/>
      </p:nvGrpSpPr>
      <p:grpSpPr>
        <a:xfrm>
          <a:off x="0" y="0"/>
          <a:ext cx="0" cy="0"/>
          <a:chOff x="0" y="0"/>
          <a:chExt cx="0" cy="0"/>
        </a:xfrm>
      </p:grpSpPr>
      <p:sp>
        <p:nvSpPr>
          <p:cNvPr id="155" name="Google Shape;155;p2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156" name="Google Shape;156;p25"/>
          <p:cNvSpPr txBox="1">
            <a:spLocks noGrp="1"/>
          </p:cNvSpPr>
          <p:nvPr>
            <p:ph type="ctrTitle"/>
          </p:nvPr>
        </p:nvSpPr>
        <p:spPr>
          <a:xfrm>
            <a:off x="264869" y="1239564"/>
            <a:ext cx="3867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a:solidFill>
                  <a:schemeClr val="lt1"/>
                </a:solidFill>
              </a:rPr>
              <a:t>Mô hình thống kê</a:t>
            </a:r>
            <a:endParaRPr sz="4000">
              <a:solidFill>
                <a:schemeClr val="lt1"/>
              </a:solidFill>
            </a:endParaRPr>
          </a:p>
        </p:txBody>
      </p:sp>
      <p:sp>
        <p:nvSpPr>
          <p:cNvPr id="157" name="Google Shape;157;p25"/>
          <p:cNvSpPr txBox="1">
            <a:spLocks noGrp="1"/>
          </p:cNvSpPr>
          <p:nvPr>
            <p:ph type="subTitle" idx="1"/>
          </p:nvPr>
        </p:nvSpPr>
        <p:spPr>
          <a:xfrm>
            <a:off x="264868" y="2093539"/>
            <a:ext cx="3599469" cy="2232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Nunito Sans" panose="00000500000000000000" pitchFamily="2" charset="0"/>
              </a:rPr>
              <a:t>L</a:t>
            </a:r>
            <a:r>
              <a:rPr lang="vi-VN" sz="1600">
                <a:solidFill>
                  <a:schemeClr val="lt1"/>
                </a:solidFill>
                <a:latin typeface="Nunito Sans" panose="00000500000000000000" pitchFamily="2" charset="0"/>
              </a:rPr>
              <a:t>à một tập hợp các hàm toán học mô tả hành vi của các đối tượng trong lớp mục tiêu dưới dạng các biến ngẫu nhiên và phân phối xác suất liên quan của chúng.</a:t>
            </a:r>
            <a:endParaRPr lang="en-US" sz="1600">
              <a:solidFill>
                <a:schemeClr val="lt1"/>
              </a:solidFill>
              <a:latin typeface="Nunito Sans" panose="00000500000000000000" pitchFamily="2" charset="0"/>
            </a:endParaRPr>
          </a:p>
          <a:p>
            <a:pPr marL="0" lvl="0" indent="0" algn="l" rtl="0">
              <a:spcBef>
                <a:spcPts val="0"/>
              </a:spcBef>
              <a:spcAft>
                <a:spcPts val="0"/>
              </a:spcAft>
              <a:buNone/>
            </a:pPr>
            <a:endParaRPr lang="en-US" sz="1600">
              <a:solidFill>
                <a:schemeClr val="lt1"/>
              </a:solidFill>
              <a:latin typeface="Nunito Sans" panose="00000500000000000000" pitchFamily="2" charset="0"/>
            </a:endParaRPr>
          </a:p>
          <a:p>
            <a:pPr marL="0" lvl="0" indent="0" algn="l" rtl="0">
              <a:spcBef>
                <a:spcPts val="0"/>
              </a:spcBef>
              <a:spcAft>
                <a:spcPts val="0"/>
              </a:spcAft>
              <a:buNone/>
            </a:pPr>
            <a:r>
              <a:rPr lang="en-US" sz="1600">
                <a:latin typeface="Nunito Sans" panose="00000500000000000000" pitchFamily="2" charset="0"/>
              </a:rPr>
              <a:t>Đ</a:t>
            </a:r>
            <a:r>
              <a:rPr lang="vi-VN" sz="1600">
                <a:solidFill>
                  <a:schemeClr val="lt1"/>
                </a:solidFill>
                <a:latin typeface="Nunito Sans" panose="00000500000000000000" pitchFamily="2" charset="0"/>
              </a:rPr>
              <a:t>ược sử dụng rộng rãi để lập mô hình dữ liệu và các lớp dữ liệu.</a:t>
            </a:r>
            <a:endParaRPr lang="en-US" sz="1600">
              <a:solidFill>
                <a:schemeClr val="lt1"/>
              </a:solidFill>
              <a:latin typeface="Nunito Sans"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750" fill="hold"/>
                                        <p:tgtEl>
                                          <p:spTgt spid="156"/>
                                        </p:tgtEl>
                                        <p:attrNameLst>
                                          <p:attrName>ppt_x</p:attrName>
                                        </p:attrNameLst>
                                      </p:cBhvr>
                                      <p:tavLst>
                                        <p:tav tm="0">
                                          <p:val>
                                            <p:strVal val="0-#ppt_w/2"/>
                                          </p:val>
                                        </p:tav>
                                        <p:tav tm="100000">
                                          <p:val>
                                            <p:strVal val="#ppt_x"/>
                                          </p:val>
                                        </p:tav>
                                      </p:tavLst>
                                    </p:anim>
                                    <p:anim calcmode="lin" valueType="num">
                                      <p:cBhvr additive="base">
                                        <p:cTn id="8" dur="75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7">
                                            <p:txEl>
                                              <p:pRg st="0" end="0"/>
                                            </p:txEl>
                                          </p:spTgt>
                                        </p:tgtEl>
                                        <p:attrNameLst>
                                          <p:attrName>style.visibility</p:attrName>
                                        </p:attrNameLst>
                                      </p:cBhvr>
                                      <p:to>
                                        <p:strVal val="visible"/>
                                      </p:to>
                                    </p:set>
                                    <p:anim calcmode="lin" valueType="num">
                                      <p:cBhvr additive="base">
                                        <p:cTn id="13" dur="500" fill="hold"/>
                                        <p:tgtEl>
                                          <p:spTgt spid="15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7">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 calcmode="lin" valueType="num">
                                      <p:cBhvr additive="base">
                                        <p:cTn id="17" dur="500" fill="hold"/>
                                        <p:tgtEl>
                                          <p:spTgt spid="15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5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t>Vai Trò</a:t>
            </a:r>
            <a:endParaRPr sz="3200" b="1"/>
          </a:p>
        </p:txBody>
      </p:sp>
      <p:sp>
        <p:nvSpPr>
          <p:cNvPr id="164" name="Google Shape;164;p26"/>
          <p:cNvSpPr/>
          <p:nvPr/>
        </p:nvSpPr>
        <p:spPr>
          <a:xfrm>
            <a:off x="761015" y="2091530"/>
            <a:ext cx="2189175" cy="1896719"/>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 name="Google Shape;165;p26"/>
          <p:cNvSpPr/>
          <p:nvPr/>
        </p:nvSpPr>
        <p:spPr>
          <a:xfrm>
            <a:off x="2577981" y="1259206"/>
            <a:ext cx="2189175" cy="189671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4402901" y="2091530"/>
            <a:ext cx="2189175" cy="1896719"/>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a:off x="6219189" y="1259206"/>
            <a:ext cx="2189175" cy="189671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txBox="1">
            <a:spLocks noGrp="1"/>
          </p:cNvSpPr>
          <p:nvPr>
            <p:ph type="subTitle" idx="1"/>
          </p:nvPr>
        </p:nvSpPr>
        <p:spPr>
          <a:xfrm flipH="1">
            <a:off x="1040889" y="2605375"/>
            <a:ext cx="1736429" cy="916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a:solidFill>
                  <a:schemeClr val="lt1"/>
                </a:solidFill>
                <a:latin typeface="Nunito Sans" panose="00000500000000000000" pitchFamily="2" charset="0"/>
              </a:rPr>
              <a:t>P</a:t>
            </a:r>
            <a:r>
              <a:rPr lang="vi-VN" sz="1400">
                <a:solidFill>
                  <a:schemeClr val="lt1"/>
                </a:solidFill>
                <a:latin typeface="Nunito Sans" panose="00000500000000000000" pitchFamily="2" charset="0"/>
              </a:rPr>
              <a:t>hát triển các công cụ để dự đoán và dự báo</a:t>
            </a:r>
            <a:endParaRPr sz="1400">
              <a:solidFill>
                <a:schemeClr val="lt1"/>
              </a:solidFill>
              <a:latin typeface="Nunito Sans" panose="00000500000000000000" pitchFamily="2" charset="0"/>
            </a:endParaRPr>
          </a:p>
        </p:txBody>
      </p:sp>
      <p:sp>
        <p:nvSpPr>
          <p:cNvPr id="171" name="Google Shape;171;p26"/>
          <p:cNvSpPr txBox="1">
            <a:spLocks noGrp="1"/>
          </p:cNvSpPr>
          <p:nvPr>
            <p:ph type="subTitle" idx="4"/>
          </p:nvPr>
        </p:nvSpPr>
        <p:spPr>
          <a:xfrm flipH="1">
            <a:off x="4743664" y="2342390"/>
            <a:ext cx="1498200" cy="14059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a:solidFill>
                  <a:schemeClr val="lt1"/>
                </a:solidFill>
                <a:latin typeface="Nunito Sans" panose="00000500000000000000" pitchFamily="2" charset="0"/>
              </a:rPr>
              <a:t>Được </a:t>
            </a:r>
            <a:r>
              <a:rPr lang="vi-VN" sz="1400">
                <a:solidFill>
                  <a:schemeClr val="lt1"/>
                </a:solidFill>
                <a:latin typeface="Nunito Sans" panose="00000500000000000000" pitchFamily="2" charset="0"/>
              </a:rPr>
              <a:t>sử dụng để rút ra các suy luận về quá trình hoặc dân số đang được điều tra</a:t>
            </a:r>
            <a:endParaRPr lang="en-US" sz="1400">
              <a:solidFill>
                <a:schemeClr val="lt1"/>
              </a:solidFill>
              <a:latin typeface="Nunito Sans" panose="00000500000000000000" pitchFamily="2" charset="0"/>
            </a:endParaRPr>
          </a:p>
        </p:txBody>
      </p:sp>
      <p:sp>
        <p:nvSpPr>
          <p:cNvPr id="173" name="Google Shape;173;p26"/>
          <p:cNvSpPr txBox="1">
            <a:spLocks noGrp="1"/>
          </p:cNvSpPr>
          <p:nvPr>
            <p:ph type="subTitle" idx="6"/>
          </p:nvPr>
        </p:nvSpPr>
        <p:spPr>
          <a:xfrm flipH="1">
            <a:off x="2904023" y="1426709"/>
            <a:ext cx="1583276" cy="16099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a:latin typeface="Nunito Sans" panose="00000500000000000000" pitchFamily="2" charset="0"/>
              </a:rPr>
              <a:t>Đ</a:t>
            </a:r>
            <a:r>
              <a:rPr lang="vi-VN" sz="1400">
                <a:latin typeface="Nunito Sans" panose="00000500000000000000" pitchFamily="2" charset="0"/>
              </a:rPr>
              <a:t>ể khai thác các mẫu khác nhau từ dữ liệu cũng như để hiểu các cơ chế cơ bản tạo ra và ảnh hưởng đến các mẫu</a:t>
            </a:r>
            <a:endParaRPr sz="1400">
              <a:latin typeface="Nunito Sans" panose="00000500000000000000" pitchFamily="2" charset="0"/>
            </a:endParaRPr>
          </a:p>
        </p:txBody>
      </p:sp>
      <p:sp>
        <p:nvSpPr>
          <p:cNvPr id="175" name="Google Shape;175;p26"/>
          <p:cNvSpPr txBox="1">
            <a:spLocks noGrp="1"/>
          </p:cNvSpPr>
          <p:nvPr>
            <p:ph type="subTitle" idx="8"/>
          </p:nvPr>
        </p:nvSpPr>
        <p:spPr>
          <a:xfrm flipH="1">
            <a:off x="6524905" y="1847152"/>
            <a:ext cx="1586594" cy="7322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a:latin typeface="Nunito Sans" panose="00000500000000000000" pitchFamily="2" charset="0"/>
              </a:rPr>
              <a:t>Đ</a:t>
            </a:r>
            <a:r>
              <a:rPr lang="vi-VN" sz="1400">
                <a:latin typeface="Nunito Sans" panose="00000500000000000000" pitchFamily="2" charset="0"/>
              </a:rPr>
              <a:t>ược sử dụng để xác minh kết quả khai phá dữ liệu.</a:t>
            </a: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barn(inVertical)">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barn(inVertical)">
                                      <p:cBhvr>
                                        <p:cTn id="12" dur="500"/>
                                        <p:tgtEl>
                                          <p:spTgt spid="16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73">
                                            <p:txEl>
                                              <p:pRg st="0" end="0"/>
                                            </p:txEl>
                                          </p:spTgt>
                                        </p:tgtEl>
                                        <p:attrNameLst>
                                          <p:attrName>style.visibility</p:attrName>
                                        </p:attrNameLst>
                                      </p:cBhvr>
                                      <p:to>
                                        <p:strVal val="visible"/>
                                      </p:to>
                                    </p:set>
                                    <p:animEffect transition="in" filter="barn(inVertical)">
                                      <p:cBhvr>
                                        <p:cTn id="15" dur="500"/>
                                        <p:tgtEl>
                                          <p:spTgt spid="17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66"/>
                                        </p:tgtEl>
                                        <p:attrNameLst>
                                          <p:attrName>style.visibility</p:attrName>
                                        </p:attrNameLst>
                                      </p:cBhvr>
                                      <p:to>
                                        <p:strVal val="visible"/>
                                      </p:to>
                                    </p:set>
                                    <p:animEffect transition="in" filter="barn(inVertical)">
                                      <p:cBhvr>
                                        <p:cTn id="20" dur="500"/>
                                        <p:tgtEl>
                                          <p:spTgt spid="16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7"/>
                                        </p:tgtEl>
                                        <p:attrNameLst>
                                          <p:attrName>style.visibility</p:attrName>
                                        </p:attrNameLst>
                                      </p:cBhvr>
                                      <p:to>
                                        <p:strVal val="visible"/>
                                      </p:to>
                                    </p:set>
                                    <p:animEffect transition="in" filter="barn(inVertical)">
                                      <p:cBhvr>
                                        <p:cTn id="25" dur="500"/>
                                        <p:tgtEl>
                                          <p:spTgt spid="16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75">
                                            <p:txEl>
                                              <p:pRg st="0" end="0"/>
                                            </p:txEl>
                                          </p:spTgt>
                                        </p:tgtEl>
                                        <p:attrNameLst>
                                          <p:attrName>style.visibility</p:attrName>
                                        </p:attrNameLst>
                                      </p:cBhvr>
                                      <p:to>
                                        <p:strVal val="visible"/>
                                      </p:to>
                                    </p:set>
                                    <p:animEffect transition="in" filter="barn(inVertical)">
                                      <p:cBhvr>
                                        <p:cTn id="28" dur="500"/>
                                        <p:tgtEl>
                                          <p:spTgt spid="1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6" grpId="0" animBg="1"/>
      <p:bldP spid="167" grpId="0" animBg="1"/>
      <p:bldP spid="173" grpId="0" build="p"/>
      <p:bldP spid="17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8F413C9-5175-4628-9E08-80CDF31BC172}"/>
              </a:ext>
            </a:extLst>
          </p:cNvPr>
          <p:cNvSpPr>
            <a:spLocks noGrp="1"/>
          </p:cNvSpPr>
          <p:nvPr>
            <p:ph type="ctrTitle"/>
          </p:nvPr>
        </p:nvSpPr>
        <p:spPr>
          <a:xfrm flipH="1">
            <a:off x="6028267" y="473070"/>
            <a:ext cx="2590740" cy="946200"/>
          </a:xfrm>
        </p:spPr>
        <p:txBody>
          <a:bodyPr/>
          <a:lstStyle/>
          <a:p>
            <a:r>
              <a:rPr lang="en-US" sz="3600" b="1"/>
              <a:t>Thách thức</a:t>
            </a:r>
            <a:endParaRPr lang="vi-VN" sz="3600" b="1"/>
          </a:p>
        </p:txBody>
      </p:sp>
      <p:sp>
        <p:nvSpPr>
          <p:cNvPr id="13" name="Title 12">
            <a:extLst>
              <a:ext uri="{FF2B5EF4-FFF2-40B4-BE49-F238E27FC236}">
                <a16:creationId xmlns:a16="http://schemas.microsoft.com/office/drawing/2014/main" id="{2B228D68-91D3-4870-B50D-8A9A13238E1F}"/>
              </a:ext>
            </a:extLst>
          </p:cNvPr>
          <p:cNvSpPr>
            <a:spLocks noGrp="1"/>
          </p:cNvSpPr>
          <p:nvPr>
            <p:ph type="ctrTitle" idx="2"/>
          </p:nvPr>
        </p:nvSpPr>
        <p:spPr>
          <a:xfrm flipH="1">
            <a:off x="467359" y="1774613"/>
            <a:ext cx="3305387" cy="855412"/>
          </a:xfrm>
        </p:spPr>
        <p:txBody>
          <a:bodyPr/>
          <a:lstStyle/>
          <a:p>
            <a:r>
              <a:rPr lang="en-US" sz="2000" b="0" kern="1200">
                <a:solidFill>
                  <a:srgbClr val="000000"/>
                </a:solidFill>
                <a:effectLst/>
                <a:latin typeface="Nunito Sans" panose="00000500000000000000" pitchFamily="2" charset="0"/>
                <a:ea typeface="+mn-ea"/>
                <a:cs typeface="Times New Roman" panose="02020603050405020304" pitchFamily="18" charset="0"/>
              </a:rPr>
              <a:t>Phương pháp thống kê cũng gặp nhiều thách thức</a:t>
            </a:r>
            <a:endParaRPr lang="vi-VN" sz="1600" b="0">
              <a:latin typeface="Nunito Sans" panose="00000500000000000000" pitchFamily="2" charset="0"/>
            </a:endParaRPr>
          </a:p>
        </p:txBody>
      </p:sp>
      <p:sp>
        <p:nvSpPr>
          <p:cNvPr id="12" name="Subtitle 11">
            <a:extLst>
              <a:ext uri="{FF2B5EF4-FFF2-40B4-BE49-F238E27FC236}">
                <a16:creationId xmlns:a16="http://schemas.microsoft.com/office/drawing/2014/main" id="{538F1646-480A-400B-984F-522ADAB5E6A3}"/>
              </a:ext>
            </a:extLst>
          </p:cNvPr>
          <p:cNvSpPr>
            <a:spLocks noGrp="1"/>
          </p:cNvSpPr>
          <p:nvPr>
            <p:ph type="subTitle" idx="1"/>
          </p:nvPr>
        </p:nvSpPr>
        <p:spPr>
          <a:xfrm flipH="1">
            <a:off x="413171" y="2513496"/>
            <a:ext cx="3359573" cy="1652103"/>
          </a:xfrm>
        </p:spPr>
        <p:txBody>
          <a:bodyPr/>
          <a:lstStyle/>
          <a:p>
            <a:r>
              <a:rPr lang="en-US" sz="1600" kern="1200">
                <a:solidFill>
                  <a:srgbClr val="000000"/>
                </a:solidFill>
                <a:effectLst/>
                <a:latin typeface="Times New Roman" panose="02020603050405020304" pitchFamily="18" charset="0"/>
                <a:ea typeface="+mn-ea"/>
                <a:cs typeface="Times New Roman" panose="02020603050405020304" pitchFamily="18" charset="0"/>
              </a:rPr>
              <a:t>Làm thế nào để mở rộng một phương pháp thống kê trên một tập dữ liệu lớn?</a:t>
            </a:r>
            <a:endParaRPr lang="vi-VN" sz="1600">
              <a:effectLst/>
            </a:endParaRPr>
          </a:p>
          <a:p>
            <a:endParaRPr lang="en-US" sz="1600" kern="1200">
              <a:solidFill>
                <a:srgbClr val="000000"/>
              </a:solidFill>
              <a:effectLst/>
              <a:latin typeface="Times New Roman" panose="02020603050405020304" pitchFamily="18" charset="0"/>
              <a:ea typeface="+mn-ea"/>
              <a:cs typeface="Times New Roman" panose="02020603050405020304" pitchFamily="18" charset="0"/>
            </a:endParaRPr>
          </a:p>
          <a:p>
            <a:r>
              <a:rPr lang="en-US" sz="1600" kern="1200">
                <a:solidFill>
                  <a:srgbClr val="000000"/>
                </a:solidFill>
                <a:effectLst/>
                <a:latin typeface="Times New Roman" panose="02020603050405020304" pitchFamily="18" charset="0"/>
                <a:ea typeface="+mn-ea"/>
                <a:cs typeface="Times New Roman" panose="02020603050405020304" pitchFamily="18" charset="0"/>
              </a:rPr>
              <a:t>Nhiều phương pháp thống kê có độ phức tạp cao trong tính toán.</a:t>
            </a:r>
            <a:endParaRPr lang="vi-VN" sz="1600">
              <a:effectLst/>
            </a:endParaRPr>
          </a:p>
          <a:p>
            <a:endParaRPr lang="vi-VN" sz="1050"/>
          </a:p>
        </p:txBody>
      </p:sp>
      <p:pic>
        <p:nvPicPr>
          <p:cNvPr id="1028" name="Picture 4" descr="Big Data: Lợi ích thực sự mà đổi mới công nghệ này mang lại">
            <a:extLst>
              <a:ext uri="{FF2B5EF4-FFF2-40B4-BE49-F238E27FC236}">
                <a16:creationId xmlns:a16="http://schemas.microsoft.com/office/drawing/2014/main" id="{30D3AEF8-49EB-4E9C-A77A-A98CD4E41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14" t="-1265" r="11056" b="1265"/>
          <a:stretch/>
        </p:blipFill>
        <p:spPr bwMode="auto">
          <a:xfrm>
            <a:off x="3772747" y="868752"/>
            <a:ext cx="2839968" cy="20625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Problem Solving – Có cần tính toán phức tạp không? ⋆ GMAT - Zero to Hero">
            <a:extLst>
              <a:ext uri="{FF2B5EF4-FFF2-40B4-BE49-F238E27FC236}">
                <a16:creationId xmlns:a16="http://schemas.microsoft.com/office/drawing/2014/main" id="{24AA6ECA-D115-430F-9142-C29E32C754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7" r="552"/>
          <a:stretch/>
        </p:blipFill>
        <p:spPr bwMode="auto">
          <a:xfrm>
            <a:off x="5262881" y="2811952"/>
            <a:ext cx="3237654" cy="206255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5455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ppt_y"/>
                                          </p:val>
                                        </p:tav>
                                        <p:tav tm="100000">
                                          <p:val>
                                            <p:strVal val="#ppt_y"/>
                                          </p:val>
                                        </p:tav>
                                      </p:tavLst>
                                    </p:anim>
                                  </p:childTnLst>
                                </p:cTn>
                              </p:par>
                              <p:par>
                                <p:cTn id="15" presetID="6" presetClass="entr" presetSubtype="16"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circle(in)">
                                      <p:cBhvr>
                                        <p:cTn id="17" dur="1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 calcmode="lin" valueType="num">
                                      <p:cBhvr additive="base">
                                        <p:cTn id="22"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2">
                                            <p:txEl>
                                              <p:pRg st="2" end="2"/>
                                            </p:txEl>
                                          </p:spTgt>
                                        </p:tgtEl>
                                        <p:attrNameLst>
                                          <p:attrName>ppt_y</p:attrName>
                                        </p:attrNameLst>
                                      </p:cBhvr>
                                      <p:tavLst>
                                        <p:tav tm="0">
                                          <p:val>
                                            <p:strVal val="#ppt_y"/>
                                          </p:val>
                                        </p:tav>
                                        <p:tav tm="100000">
                                          <p:val>
                                            <p:strVal val="#ppt_y"/>
                                          </p:val>
                                        </p:tav>
                                      </p:tavLst>
                                    </p:anim>
                                  </p:childTnLst>
                                </p:cTn>
                              </p:par>
                              <p:par>
                                <p:cTn id="24" presetID="6" presetClass="entr" presetSubtype="16"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circle(in)">
                                      <p:cBhvr>
                                        <p:cTn id="26" dur="1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5000" t="-9000" r="15000" b="-9000"/>
          </a:stretch>
        </a:blip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a:t>Học máy</a:t>
            </a:r>
            <a:endParaRPr sz="4400"/>
          </a:p>
        </p:txBody>
      </p:sp>
      <p:sp>
        <p:nvSpPr>
          <p:cNvPr id="182" name="Google Shape;182;p27"/>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186"/>
        <p:cNvGrpSpPr/>
        <p:nvPr/>
      </p:nvGrpSpPr>
      <p:grpSpPr>
        <a:xfrm>
          <a:off x="0" y="0"/>
          <a:ext cx="0" cy="0"/>
          <a:chOff x="0" y="0"/>
          <a:chExt cx="0" cy="0"/>
        </a:xfrm>
      </p:grpSpPr>
      <p:pic>
        <p:nvPicPr>
          <p:cNvPr id="188" name="Google Shape;188;p28"/>
          <p:cNvPicPr preferRelativeResize="0"/>
          <p:nvPr/>
        </p:nvPicPr>
        <p:blipFill rotWithShape="1">
          <a:blip r:embed="rId3">
            <a:alphaModFix/>
          </a:blip>
          <a:srcRect l="31037" r="31237"/>
          <a:stretch/>
        </p:blipFill>
        <p:spPr>
          <a:xfrm>
            <a:off x="1657350" y="0"/>
            <a:ext cx="3448054" cy="5143498"/>
          </a:xfrm>
          <a:prstGeom prst="rect">
            <a:avLst/>
          </a:prstGeom>
          <a:blipFill>
            <a:blip r:embed="rId4"/>
            <a:stretch>
              <a:fillRect/>
            </a:stretch>
          </a:blipFill>
          <a:ln>
            <a:noFill/>
          </a:ln>
        </p:spPr>
      </p:pic>
      <p:grpSp>
        <p:nvGrpSpPr>
          <p:cNvPr id="189" name="Google Shape;189;p28"/>
          <p:cNvGrpSpPr/>
          <p:nvPr/>
        </p:nvGrpSpPr>
        <p:grpSpPr>
          <a:xfrm>
            <a:off x="0" y="-9525"/>
            <a:ext cx="3105188" cy="5210133"/>
            <a:chOff x="0" y="-9525"/>
            <a:chExt cx="3105188" cy="5210133"/>
          </a:xfrm>
        </p:grpSpPr>
        <p:sp>
          <p:nvSpPr>
            <p:cNvPr id="190" name="Google Shape;190;p2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91" name="Google Shape;191;p2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8"/>
          <p:cNvSpPr txBox="1">
            <a:spLocks noGrp="1"/>
          </p:cNvSpPr>
          <p:nvPr>
            <p:ph type="ctrTitle"/>
          </p:nvPr>
        </p:nvSpPr>
        <p:spPr>
          <a:xfrm>
            <a:off x="590090" y="931810"/>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b="1">
                <a:solidFill>
                  <a:schemeClr val="lt1"/>
                </a:solidFill>
              </a:rPr>
              <a:t>Học máy</a:t>
            </a:r>
          </a:p>
        </p:txBody>
      </p:sp>
      <p:sp>
        <p:nvSpPr>
          <p:cNvPr id="194" name="Google Shape;194;p28"/>
          <p:cNvSpPr txBox="1">
            <a:spLocks noGrp="1"/>
          </p:cNvSpPr>
          <p:nvPr>
            <p:ph type="subTitle" idx="1"/>
          </p:nvPr>
        </p:nvSpPr>
        <p:spPr>
          <a:xfrm>
            <a:off x="5313912" y="1236895"/>
            <a:ext cx="2505000" cy="1950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L</a:t>
            </a:r>
            <a:r>
              <a:rPr lang="vi-VN" sz="1600"/>
              <a:t>à một lĩnh vực của trí tuệ nhân tạo liên quan đến việc nghiên cứu và xây dựng các kĩ thuật cho phép các hệ thống “học” tự động từ dữ liệu để giải quyết những vấn đề cụ thể.</a:t>
            </a:r>
          </a:p>
        </p:txBody>
      </p:sp>
      <p:sp>
        <p:nvSpPr>
          <p:cNvPr id="187" name="Google Shape;187;p28"/>
          <p:cNvSpPr/>
          <p:nvPr/>
        </p:nvSpPr>
        <p:spPr>
          <a:xfrm rot="20739069" flipH="1">
            <a:off x="4963905" y="-72164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Icon&#10;&#10;Description automatically generated">
            <a:extLst>
              <a:ext uri="{FF2B5EF4-FFF2-40B4-BE49-F238E27FC236}">
                <a16:creationId xmlns:a16="http://schemas.microsoft.com/office/drawing/2014/main" id="{81186E7E-7B0C-415B-A16D-973A1F288C83}"/>
              </a:ext>
            </a:extLst>
          </p:cNvPr>
          <p:cNvPicPr>
            <a:picLocks noChangeAspect="1"/>
          </p:cNvPicPr>
          <p:nvPr/>
        </p:nvPicPr>
        <p:blipFill>
          <a:blip r:embed="rId5"/>
          <a:stretch>
            <a:fillRect/>
          </a:stretch>
        </p:blipFill>
        <p:spPr>
          <a:xfrm flipH="1">
            <a:off x="7483652" y="2931544"/>
            <a:ext cx="1660348" cy="22119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anim calcmode="lin" valueType="num">
                                      <p:cBhvr additive="base">
                                        <p:cTn id="7" dur="500" fill="hold"/>
                                        <p:tgtEl>
                                          <p:spTgt spid="19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9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2423110" y="405336"/>
            <a:ext cx="429773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b="1"/>
              <a:t>Phân nhóm học máy</a:t>
            </a:r>
            <a:endParaRPr sz="3200" b="1"/>
          </a:p>
        </p:txBody>
      </p:sp>
      <p:sp>
        <p:nvSpPr>
          <p:cNvPr id="164" name="Google Shape;164;p26"/>
          <p:cNvSpPr/>
          <p:nvPr/>
        </p:nvSpPr>
        <p:spPr>
          <a:xfrm>
            <a:off x="797624" y="1009135"/>
            <a:ext cx="1741991" cy="1509275"/>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 name="Google Shape;165;p26"/>
          <p:cNvSpPr/>
          <p:nvPr/>
        </p:nvSpPr>
        <p:spPr>
          <a:xfrm>
            <a:off x="2320169" y="1820085"/>
            <a:ext cx="1741991" cy="1509275"/>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2318606" y="3442508"/>
            <a:ext cx="1741991" cy="1509275"/>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a:off x="796933" y="2633866"/>
            <a:ext cx="1741991" cy="1509275"/>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txBox="1">
            <a:spLocks noGrp="1"/>
          </p:cNvSpPr>
          <p:nvPr>
            <p:ph type="subTitle" idx="1"/>
          </p:nvPr>
        </p:nvSpPr>
        <p:spPr>
          <a:xfrm flipH="1">
            <a:off x="923770" y="1199804"/>
            <a:ext cx="1498200" cy="11103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lt1"/>
                </a:solidFill>
                <a:latin typeface="Nunito Sans" panose="00000500000000000000" pitchFamily="2" charset="0"/>
              </a:rPr>
              <a:t>Supervised learning </a:t>
            </a:r>
          </a:p>
          <a:p>
            <a:pPr marL="0" lvl="0" indent="0" algn="ctr" rtl="0">
              <a:spcBef>
                <a:spcPts val="0"/>
              </a:spcBef>
              <a:spcAft>
                <a:spcPts val="0"/>
              </a:spcAft>
              <a:buNone/>
            </a:pPr>
            <a:r>
              <a:rPr lang="en-US" sz="1600">
                <a:solidFill>
                  <a:schemeClr val="lt1"/>
                </a:solidFill>
                <a:latin typeface="Nunito Sans" panose="00000500000000000000" pitchFamily="2" charset="0"/>
              </a:rPr>
              <a:t>(Học có giám sát)</a:t>
            </a:r>
          </a:p>
        </p:txBody>
      </p:sp>
      <p:sp>
        <p:nvSpPr>
          <p:cNvPr id="171" name="Google Shape;171;p26"/>
          <p:cNvSpPr txBox="1">
            <a:spLocks noGrp="1"/>
          </p:cNvSpPr>
          <p:nvPr>
            <p:ph type="subTitle" idx="4"/>
          </p:nvPr>
        </p:nvSpPr>
        <p:spPr>
          <a:xfrm flipH="1">
            <a:off x="918829" y="2680802"/>
            <a:ext cx="1498200" cy="14154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tx1"/>
                </a:solidFill>
                <a:latin typeface="Nunito Sans" panose="00000500000000000000" pitchFamily="2" charset="0"/>
              </a:rPr>
              <a:t>Semi-supervised learning </a:t>
            </a:r>
          </a:p>
          <a:p>
            <a:pPr marL="0" lvl="0" indent="0" algn="ctr" rtl="0">
              <a:spcBef>
                <a:spcPts val="0"/>
              </a:spcBef>
              <a:spcAft>
                <a:spcPts val="0"/>
              </a:spcAft>
              <a:buNone/>
            </a:pPr>
            <a:r>
              <a:rPr lang="en-US" sz="1600">
                <a:solidFill>
                  <a:schemeClr val="tx1"/>
                </a:solidFill>
                <a:latin typeface="Nunito Sans" panose="00000500000000000000" pitchFamily="2" charset="0"/>
              </a:rPr>
              <a:t>(Học bán giám sát)</a:t>
            </a:r>
          </a:p>
        </p:txBody>
      </p:sp>
      <p:sp>
        <p:nvSpPr>
          <p:cNvPr id="173" name="Google Shape;173;p26"/>
          <p:cNvSpPr txBox="1">
            <a:spLocks noGrp="1"/>
          </p:cNvSpPr>
          <p:nvPr>
            <p:ph type="subTitle" idx="6"/>
          </p:nvPr>
        </p:nvSpPr>
        <p:spPr>
          <a:xfrm flipH="1">
            <a:off x="2460773" y="2094404"/>
            <a:ext cx="1498200" cy="11288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a:latin typeface="Nunito Sans" panose="00000500000000000000" pitchFamily="2" charset="0"/>
              </a:rPr>
              <a:t>Unsupervised learning </a:t>
            </a:r>
          </a:p>
          <a:p>
            <a:pPr marL="0" lvl="0" indent="0" algn="ctr" rtl="0">
              <a:spcBef>
                <a:spcPts val="0"/>
              </a:spcBef>
              <a:spcAft>
                <a:spcPts val="0"/>
              </a:spcAft>
              <a:buNone/>
            </a:pPr>
            <a:r>
              <a:rPr lang="en-US" sz="1600">
                <a:latin typeface="Nunito Sans" panose="00000500000000000000" pitchFamily="2" charset="0"/>
              </a:rPr>
              <a:t>(Học không giám sát)</a:t>
            </a:r>
          </a:p>
        </p:txBody>
      </p:sp>
      <p:sp>
        <p:nvSpPr>
          <p:cNvPr id="175" name="Google Shape;175;p26"/>
          <p:cNvSpPr txBox="1">
            <a:spLocks noGrp="1"/>
          </p:cNvSpPr>
          <p:nvPr>
            <p:ph type="subTitle" idx="8"/>
          </p:nvPr>
        </p:nvSpPr>
        <p:spPr>
          <a:xfrm flipH="1">
            <a:off x="2460092" y="3630386"/>
            <a:ext cx="1498200" cy="11839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bg1"/>
                </a:solidFill>
                <a:latin typeface="Nunito Sans" panose="00000500000000000000" pitchFamily="2" charset="0"/>
              </a:rPr>
              <a:t>Active Learning</a:t>
            </a:r>
          </a:p>
          <a:p>
            <a:pPr marL="0" lvl="0" indent="0" algn="ctr" rtl="0">
              <a:spcBef>
                <a:spcPts val="0"/>
              </a:spcBef>
              <a:spcAft>
                <a:spcPts val="0"/>
              </a:spcAft>
              <a:buNone/>
            </a:pPr>
            <a:r>
              <a:rPr lang="en-US" sz="1600">
                <a:solidFill>
                  <a:schemeClr val="bg1"/>
                </a:solidFill>
                <a:latin typeface="Nunito Sans" panose="00000500000000000000" pitchFamily="2" charset="0"/>
              </a:rPr>
              <a:t>(Học chủ động)</a:t>
            </a: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8" name="Picture 6" descr="Supervised Learning và Unsupervised Learning: Khác biệt là gì? - VinBigdata  - Blog">
            <a:extLst>
              <a:ext uri="{FF2B5EF4-FFF2-40B4-BE49-F238E27FC236}">
                <a16:creationId xmlns:a16="http://schemas.microsoft.com/office/drawing/2014/main" id="{BEFF118E-9860-41B9-B914-23C5D7C70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101" y="1499042"/>
            <a:ext cx="4748761" cy="27169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Unsupervised Learning là gì? - NordicCoder">
            <a:extLst>
              <a:ext uri="{FF2B5EF4-FFF2-40B4-BE49-F238E27FC236}">
                <a16:creationId xmlns:a16="http://schemas.microsoft.com/office/drawing/2014/main" id="{AB448920-95A0-4BF9-8496-45B27889A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463" y="1509655"/>
            <a:ext cx="4741399" cy="27127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8ECEDC9-CD75-46D1-9DE4-FF89371E6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1202" y="1589964"/>
            <a:ext cx="4628900" cy="2553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A3C0B07C-ECD0-41D6-831B-3C328AEA67B9}"/>
              </a:ext>
            </a:extLst>
          </p:cNvPr>
          <p:cNvPicPr>
            <a:picLocks noChangeAspect="1"/>
          </p:cNvPicPr>
          <p:nvPr/>
        </p:nvPicPr>
        <p:blipFill rotWithShape="1">
          <a:blip r:embed="rId6"/>
          <a:srcRect l="4022" r="2034"/>
          <a:stretch/>
        </p:blipFill>
        <p:spPr>
          <a:xfrm>
            <a:off x="4201201" y="1586272"/>
            <a:ext cx="4628900" cy="2580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2328485"/>
      </p:ext>
    </p:extLst>
  </p:cSld>
  <p:clrMapOvr>
    <a:masterClrMapping/>
  </p:clrMapOvr>
  <p:transition spd="slow">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circle(in)">
                                      <p:cBhvr>
                                        <p:cTn id="7" dur="2000"/>
                                        <p:tgtEl>
                                          <p:spTgt spid="164"/>
                                        </p:tgtEl>
                                      </p:cBhvr>
                                    </p:animEffect>
                                  </p:childTnLst>
                                </p:cTn>
                              </p:par>
                              <p:par>
                                <p:cTn id="8" presetID="31"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 calcmode="lin" valueType="num">
                                      <p:cBhvr>
                                        <p:cTn id="10" dur="1000" fill="hold"/>
                                        <p:tgtEl>
                                          <p:spTgt spid="3078"/>
                                        </p:tgtEl>
                                        <p:attrNameLst>
                                          <p:attrName>ppt_w</p:attrName>
                                        </p:attrNameLst>
                                      </p:cBhvr>
                                      <p:tavLst>
                                        <p:tav tm="0">
                                          <p:val>
                                            <p:fltVal val="0"/>
                                          </p:val>
                                        </p:tav>
                                        <p:tav tm="100000">
                                          <p:val>
                                            <p:strVal val="#ppt_w"/>
                                          </p:val>
                                        </p:tav>
                                      </p:tavLst>
                                    </p:anim>
                                    <p:anim calcmode="lin" valueType="num">
                                      <p:cBhvr>
                                        <p:cTn id="11" dur="1000" fill="hold"/>
                                        <p:tgtEl>
                                          <p:spTgt spid="3078"/>
                                        </p:tgtEl>
                                        <p:attrNameLst>
                                          <p:attrName>ppt_h</p:attrName>
                                        </p:attrNameLst>
                                      </p:cBhvr>
                                      <p:tavLst>
                                        <p:tav tm="0">
                                          <p:val>
                                            <p:fltVal val="0"/>
                                          </p:val>
                                        </p:tav>
                                        <p:tav tm="100000">
                                          <p:val>
                                            <p:strVal val="#ppt_h"/>
                                          </p:val>
                                        </p:tav>
                                      </p:tavLst>
                                    </p:anim>
                                    <p:anim calcmode="lin" valueType="num">
                                      <p:cBhvr>
                                        <p:cTn id="12" dur="1000" fill="hold"/>
                                        <p:tgtEl>
                                          <p:spTgt spid="3078"/>
                                        </p:tgtEl>
                                        <p:attrNameLst>
                                          <p:attrName>style.rotation</p:attrName>
                                        </p:attrNameLst>
                                      </p:cBhvr>
                                      <p:tavLst>
                                        <p:tav tm="0">
                                          <p:val>
                                            <p:fltVal val="90"/>
                                          </p:val>
                                        </p:tav>
                                        <p:tav tm="100000">
                                          <p:val>
                                            <p:fltVal val="0"/>
                                          </p:val>
                                        </p:tav>
                                      </p:tavLst>
                                    </p:anim>
                                    <p:animEffect transition="in" filter="fade">
                                      <p:cBhvr>
                                        <p:cTn id="13" dur="1000"/>
                                        <p:tgtEl>
                                          <p:spTgt spid="307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circle(in)">
                                      <p:cBhvr>
                                        <p:cTn id="18" dur="2000"/>
                                        <p:tgtEl>
                                          <p:spTgt spid="165"/>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73">
                                            <p:txEl>
                                              <p:pRg st="0" end="0"/>
                                            </p:txEl>
                                          </p:spTgt>
                                        </p:tgtEl>
                                        <p:attrNameLst>
                                          <p:attrName>style.visibility</p:attrName>
                                        </p:attrNameLst>
                                      </p:cBhvr>
                                      <p:to>
                                        <p:strVal val="visible"/>
                                      </p:to>
                                    </p:set>
                                    <p:animEffect transition="in" filter="circle(in)">
                                      <p:cBhvr>
                                        <p:cTn id="21" dur="2000"/>
                                        <p:tgtEl>
                                          <p:spTgt spid="173">
                                            <p:txEl>
                                              <p:pRg st="0" end="0"/>
                                            </p:txEl>
                                          </p:spTgt>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73">
                                            <p:txEl>
                                              <p:pRg st="1" end="1"/>
                                            </p:txEl>
                                          </p:spTgt>
                                        </p:tgtEl>
                                        <p:attrNameLst>
                                          <p:attrName>style.visibility</p:attrName>
                                        </p:attrNameLst>
                                      </p:cBhvr>
                                      <p:to>
                                        <p:strVal val="visible"/>
                                      </p:to>
                                    </p:set>
                                    <p:animEffect transition="in" filter="circle(in)">
                                      <p:cBhvr>
                                        <p:cTn id="24" dur="2000"/>
                                        <p:tgtEl>
                                          <p:spTgt spid="173">
                                            <p:txEl>
                                              <p:pRg st="1" end="1"/>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3076"/>
                                        </p:tgtEl>
                                        <p:attrNameLst>
                                          <p:attrName>style.visibility</p:attrName>
                                        </p:attrNameLst>
                                      </p:cBhvr>
                                      <p:to>
                                        <p:strVal val="visible"/>
                                      </p:to>
                                    </p:set>
                                    <p:anim calcmode="lin" valueType="num">
                                      <p:cBhvr>
                                        <p:cTn id="27" dur="1000" fill="hold"/>
                                        <p:tgtEl>
                                          <p:spTgt spid="3076"/>
                                        </p:tgtEl>
                                        <p:attrNameLst>
                                          <p:attrName>ppt_w</p:attrName>
                                        </p:attrNameLst>
                                      </p:cBhvr>
                                      <p:tavLst>
                                        <p:tav tm="0">
                                          <p:val>
                                            <p:fltVal val="0"/>
                                          </p:val>
                                        </p:tav>
                                        <p:tav tm="100000">
                                          <p:val>
                                            <p:strVal val="#ppt_w"/>
                                          </p:val>
                                        </p:tav>
                                      </p:tavLst>
                                    </p:anim>
                                    <p:anim calcmode="lin" valueType="num">
                                      <p:cBhvr>
                                        <p:cTn id="28" dur="1000" fill="hold"/>
                                        <p:tgtEl>
                                          <p:spTgt spid="3076"/>
                                        </p:tgtEl>
                                        <p:attrNameLst>
                                          <p:attrName>ppt_h</p:attrName>
                                        </p:attrNameLst>
                                      </p:cBhvr>
                                      <p:tavLst>
                                        <p:tav tm="0">
                                          <p:val>
                                            <p:fltVal val="0"/>
                                          </p:val>
                                        </p:tav>
                                        <p:tav tm="100000">
                                          <p:val>
                                            <p:strVal val="#ppt_h"/>
                                          </p:val>
                                        </p:tav>
                                      </p:tavLst>
                                    </p:anim>
                                    <p:anim calcmode="lin" valueType="num">
                                      <p:cBhvr>
                                        <p:cTn id="29" dur="1000" fill="hold"/>
                                        <p:tgtEl>
                                          <p:spTgt spid="3076"/>
                                        </p:tgtEl>
                                        <p:attrNameLst>
                                          <p:attrName>style.rotation</p:attrName>
                                        </p:attrNameLst>
                                      </p:cBhvr>
                                      <p:tavLst>
                                        <p:tav tm="0">
                                          <p:val>
                                            <p:fltVal val="90"/>
                                          </p:val>
                                        </p:tav>
                                        <p:tav tm="100000">
                                          <p:val>
                                            <p:fltVal val="0"/>
                                          </p:val>
                                        </p:tav>
                                      </p:tavLst>
                                    </p:anim>
                                    <p:animEffect transition="in" filter="fade">
                                      <p:cBhvr>
                                        <p:cTn id="30" dur="1000"/>
                                        <p:tgtEl>
                                          <p:spTgt spid="3076"/>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circle(in)">
                                      <p:cBhvr>
                                        <p:cTn id="35" dur="2000"/>
                                        <p:tgtEl>
                                          <p:spTgt spid="167"/>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71">
                                            <p:txEl>
                                              <p:pRg st="0" end="0"/>
                                            </p:txEl>
                                          </p:spTgt>
                                        </p:tgtEl>
                                        <p:attrNameLst>
                                          <p:attrName>style.visibility</p:attrName>
                                        </p:attrNameLst>
                                      </p:cBhvr>
                                      <p:to>
                                        <p:strVal val="visible"/>
                                      </p:to>
                                    </p:set>
                                    <p:animEffect transition="in" filter="circle(in)">
                                      <p:cBhvr>
                                        <p:cTn id="38" dur="2000"/>
                                        <p:tgtEl>
                                          <p:spTgt spid="171">
                                            <p:txEl>
                                              <p:pRg st="0" end="0"/>
                                            </p:txEl>
                                          </p:spTgt>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71">
                                            <p:txEl>
                                              <p:pRg st="1" end="1"/>
                                            </p:txEl>
                                          </p:spTgt>
                                        </p:tgtEl>
                                        <p:attrNameLst>
                                          <p:attrName>style.visibility</p:attrName>
                                        </p:attrNameLst>
                                      </p:cBhvr>
                                      <p:to>
                                        <p:strVal val="visible"/>
                                      </p:to>
                                    </p:set>
                                    <p:animEffect transition="in" filter="circle(in)">
                                      <p:cBhvr>
                                        <p:cTn id="41" dur="2000"/>
                                        <p:tgtEl>
                                          <p:spTgt spid="171">
                                            <p:txEl>
                                              <p:pRg st="1" end="1"/>
                                            </p:txEl>
                                          </p:spTgt>
                                        </p:tgtEl>
                                      </p:cBhvr>
                                    </p:animEffect>
                                  </p:childTnLst>
                                </p:cTn>
                              </p:par>
                              <p:par>
                                <p:cTn id="42" presetID="31"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 calcmode="lin" valueType="num">
                                      <p:cBhvr>
                                        <p:cTn id="44" dur="1000" fill="hold"/>
                                        <p:tgtEl>
                                          <p:spTgt spid="1026"/>
                                        </p:tgtEl>
                                        <p:attrNameLst>
                                          <p:attrName>ppt_w</p:attrName>
                                        </p:attrNameLst>
                                      </p:cBhvr>
                                      <p:tavLst>
                                        <p:tav tm="0">
                                          <p:val>
                                            <p:fltVal val="0"/>
                                          </p:val>
                                        </p:tav>
                                        <p:tav tm="100000">
                                          <p:val>
                                            <p:strVal val="#ppt_w"/>
                                          </p:val>
                                        </p:tav>
                                      </p:tavLst>
                                    </p:anim>
                                    <p:anim calcmode="lin" valueType="num">
                                      <p:cBhvr>
                                        <p:cTn id="45" dur="1000" fill="hold"/>
                                        <p:tgtEl>
                                          <p:spTgt spid="1026"/>
                                        </p:tgtEl>
                                        <p:attrNameLst>
                                          <p:attrName>ppt_h</p:attrName>
                                        </p:attrNameLst>
                                      </p:cBhvr>
                                      <p:tavLst>
                                        <p:tav tm="0">
                                          <p:val>
                                            <p:fltVal val="0"/>
                                          </p:val>
                                        </p:tav>
                                        <p:tav tm="100000">
                                          <p:val>
                                            <p:strVal val="#ppt_h"/>
                                          </p:val>
                                        </p:tav>
                                      </p:tavLst>
                                    </p:anim>
                                    <p:anim calcmode="lin" valueType="num">
                                      <p:cBhvr>
                                        <p:cTn id="46" dur="1000" fill="hold"/>
                                        <p:tgtEl>
                                          <p:spTgt spid="1026"/>
                                        </p:tgtEl>
                                        <p:attrNameLst>
                                          <p:attrName>style.rotation</p:attrName>
                                        </p:attrNameLst>
                                      </p:cBhvr>
                                      <p:tavLst>
                                        <p:tav tm="0">
                                          <p:val>
                                            <p:fltVal val="90"/>
                                          </p:val>
                                        </p:tav>
                                        <p:tav tm="100000">
                                          <p:val>
                                            <p:fltVal val="0"/>
                                          </p:val>
                                        </p:tav>
                                      </p:tavLst>
                                    </p:anim>
                                    <p:animEffect transition="in" filter="fade">
                                      <p:cBhvr>
                                        <p:cTn id="47" dur="1000"/>
                                        <p:tgtEl>
                                          <p:spTgt spid="1026"/>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circle(in)">
                                      <p:cBhvr>
                                        <p:cTn id="52" dur="2000"/>
                                        <p:tgtEl>
                                          <p:spTgt spid="166"/>
                                        </p:tgtEl>
                                      </p:cBhvr>
                                    </p:animEffect>
                                  </p:childTnLst>
                                </p:cTn>
                              </p:par>
                              <p:par>
                                <p:cTn id="53" presetID="3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1000" fill="hold"/>
                                        <p:tgtEl>
                                          <p:spTgt spid="5"/>
                                        </p:tgtEl>
                                        <p:attrNameLst>
                                          <p:attrName>ppt_w</p:attrName>
                                        </p:attrNameLst>
                                      </p:cBhvr>
                                      <p:tavLst>
                                        <p:tav tm="0">
                                          <p:val>
                                            <p:fltVal val="0"/>
                                          </p:val>
                                        </p:tav>
                                        <p:tav tm="100000">
                                          <p:val>
                                            <p:strVal val="#ppt_w"/>
                                          </p:val>
                                        </p:tav>
                                      </p:tavLst>
                                    </p:anim>
                                    <p:anim calcmode="lin" valueType="num">
                                      <p:cBhvr>
                                        <p:cTn id="56" dur="1000" fill="hold"/>
                                        <p:tgtEl>
                                          <p:spTgt spid="5"/>
                                        </p:tgtEl>
                                        <p:attrNameLst>
                                          <p:attrName>ppt_h</p:attrName>
                                        </p:attrNameLst>
                                      </p:cBhvr>
                                      <p:tavLst>
                                        <p:tav tm="0">
                                          <p:val>
                                            <p:fltVal val="0"/>
                                          </p:val>
                                        </p:tav>
                                        <p:tav tm="100000">
                                          <p:val>
                                            <p:strVal val="#ppt_h"/>
                                          </p:val>
                                        </p:tav>
                                      </p:tavLst>
                                    </p:anim>
                                    <p:anim calcmode="lin" valueType="num">
                                      <p:cBhvr>
                                        <p:cTn id="57" dur="1000" fill="hold"/>
                                        <p:tgtEl>
                                          <p:spTgt spid="5"/>
                                        </p:tgtEl>
                                        <p:attrNameLst>
                                          <p:attrName>style.rotation</p:attrName>
                                        </p:attrNameLst>
                                      </p:cBhvr>
                                      <p:tavLst>
                                        <p:tav tm="0">
                                          <p:val>
                                            <p:fltVal val="90"/>
                                          </p:val>
                                        </p:tav>
                                        <p:tav tm="100000">
                                          <p:val>
                                            <p:fltVal val="0"/>
                                          </p:val>
                                        </p:tav>
                                      </p:tavLst>
                                    </p:anim>
                                    <p:animEffect transition="in" filter="fade">
                                      <p:cBhvr>
                                        <p:cTn id="5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6" grpId="0" animBg="1"/>
      <p:bldP spid="167" grpId="0" animBg="1"/>
      <p:bldP spid="171" grpId="0" uiExpand="1" build="p"/>
      <p:bldP spid="173" grpId="0" uiExpand="1" build="p"/>
    </p:bldLst>
  </p:timing>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1AC8794E821C7A438BF6D668EE696BF0" ma:contentTypeVersion="6" ma:contentTypeDescription="Tạo tài liệu mới." ma:contentTypeScope="" ma:versionID="2d0a9a1dced9eef19fccd596cda5307f">
  <xsd:schema xmlns:xsd="http://www.w3.org/2001/XMLSchema" xmlns:xs="http://www.w3.org/2001/XMLSchema" xmlns:p="http://schemas.microsoft.com/office/2006/metadata/properties" xmlns:ns2="71df684c-0188-4274-ac22-c219cb25e811" targetNamespace="http://schemas.microsoft.com/office/2006/metadata/properties" ma:root="true" ma:fieldsID="968ea7a91cbd19a0355e82ac50940429" ns2:_="">
    <xsd:import namespace="71df684c-0188-4274-ac22-c219cb25e81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df684c-0188-4274-ac22-c219cb25e8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4C8442-AC70-4FBC-BF74-C1A7E5D75AE2}"/>
</file>

<file path=customXml/itemProps2.xml><?xml version="1.0" encoding="utf-8"?>
<ds:datastoreItem xmlns:ds="http://schemas.openxmlformats.org/officeDocument/2006/customXml" ds:itemID="{E29D6272-2CAB-4C89-A458-86C0D5D36EAC}"/>
</file>

<file path=customXml/itemProps3.xml><?xml version="1.0" encoding="utf-8"?>
<ds:datastoreItem xmlns:ds="http://schemas.openxmlformats.org/officeDocument/2006/customXml" ds:itemID="{F437DCB8-D485-4DA6-AB6E-E4E0366E9EB9}"/>
</file>

<file path=docProps/app.xml><?xml version="1.0" encoding="utf-8"?>
<Properties xmlns="http://schemas.openxmlformats.org/officeDocument/2006/extended-properties" xmlns:vt="http://schemas.openxmlformats.org/officeDocument/2006/docPropsVTypes">
  <TotalTime>1283</TotalTime>
  <Words>2778</Words>
  <Application>Microsoft Office PowerPoint</Application>
  <PresentationFormat>On-screen Show (16:9)</PresentationFormat>
  <Paragraphs>141</Paragraphs>
  <Slides>19</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Pontano Sans</vt:lpstr>
      <vt:lpstr>Nunito Sans</vt:lpstr>
      <vt:lpstr>arial</vt:lpstr>
      <vt:lpstr>Symbol</vt:lpstr>
      <vt:lpstr>arial</vt:lpstr>
      <vt:lpstr>Fira Sans Extra Condensed</vt:lpstr>
      <vt:lpstr>Assistant</vt:lpstr>
      <vt:lpstr>Times New Roman</vt:lpstr>
      <vt:lpstr>consolas</vt:lpstr>
      <vt:lpstr>Calibri Light</vt:lpstr>
      <vt:lpstr>Marketing Newsletter</vt:lpstr>
      <vt:lpstr>Những công nghệ nào được sử dụng?</vt:lpstr>
      <vt:lpstr>Những công nghệ nào được sử dụng?</vt:lpstr>
      <vt:lpstr>Thống kê</vt:lpstr>
      <vt:lpstr>Mô hình thống kê</vt:lpstr>
      <vt:lpstr>Vai Trò</vt:lpstr>
      <vt:lpstr>Thách thức</vt:lpstr>
      <vt:lpstr>Học máy</vt:lpstr>
      <vt:lpstr>Học máy</vt:lpstr>
      <vt:lpstr>Phân nhóm học máy</vt:lpstr>
      <vt:lpstr>Nhận xét</vt:lpstr>
      <vt:lpstr>Hệ thống cơ sở dữ liệu  &amp; Kho dữ liệu</vt:lpstr>
      <vt:lpstr>Hệ thống cơ sở dữ liệu</vt:lpstr>
      <vt:lpstr>Kho dữ liệu</vt:lpstr>
      <vt:lpstr>Truy xuất thông tin </vt:lpstr>
      <vt:lpstr>PowerPoint Presentation</vt:lpstr>
      <vt:lpstr>PowerPoint Presentation</vt:lpstr>
      <vt:lpstr>Phương pháp tiếp cận</vt:lpstr>
      <vt:lpstr>Nhận xét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Khai Phá Dữ Liệu</dc:title>
  <cp:lastModifiedBy>NGUYEN VAN  AN</cp:lastModifiedBy>
  <cp:revision>31</cp:revision>
  <dcterms:modified xsi:type="dcterms:W3CDTF">2021-09-06T14:07:36Z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0x0101001AC8794E821C7A438BF6D668EE696BF0</vt:lpwstr>
  </property>
</Properties>
</file>